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9" r:id="rId1"/>
    <p:sldMasterId id="2147483737" r:id="rId2"/>
  </p:sldMasterIdLst>
  <p:notesMasterIdLst>
    <p:notesMasterId r:id="rId23"/>
  </p:notesMasterIdLst>
  <p:handoutMasterIdLst>
    <p:handoutMasterId r:id="rId24"/>
  </p:handoutMasterIdLst>
  <p:sldIdLst>
    <p:sldId id="265" r:id="rId3"/>
    <p:sldId id="264" r:id="rId4"/>
    <p:sldId id="297" r:id="rId5"/>
    <p:sldId id="282" r:id="rId6"/>
    <p:sldId id="288" r:id="rId7"/>
    <p:sldId id="290" r:id="rId8"/>
    <p:sldId id="292" r:id="rId9"/>
    <p:sldId id="298" r:id="rId10"/>
    <p:sldId id="295" r:id="rId11"/>
    <p:sldId id="294" r:id="rId12"/>
    <p:sldId id="299" r:id="rId13"/>
    <p:sldId id="302" r:id="rId14"/>
    <p:sldId id="285" r:id="rId15"/>
    <p:sldId id="301" r:id="rId16"/>
    <p:sldId id="266" r:id="rId17"/>
    <p:sldId id="300" r:id="rId18"/>
    <p:sldId id="283" r:id="rId19"/>
    <p:sldId id="284" r:id="rId20"/>
    <p:sldId id="280" r:id="rId21"/>
    <p:sldId id="28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須原　瑞穂" initials="須原　瑞穂" lastIdx="3" clrIdx="0">
    <p:extLst>
      <p:ext uri="{19B8F6BF-5375-455C-9EA6-DF929625EA0E}">
        <p15:presenceInfo xmlns:p15="http://schemas.microsoft.com/office/powerpoint/2012/main" userId="S::C200026@ccg.ac.jp::286d946d-b3f4-4445-b580-a92ced6cbcc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0"/>
    <a:srgbClr val="FDFDEB"/>
    <a:srgbClr val="FFFFC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63FC64-D32D-447E-98BC-6AFEC40B288B}" v="208" dt="2022-01-20T02:58:08.061"/>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淡色スタイル 1 - アクセント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淡色スタイル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12C8C85-51F0-491E-9774-3900AFEF0FD7}" styleName="淡色スタイル 2 - アクセント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中間スタイル 3 - アクセント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0A1B5D5-9B99-4C35-A422-299274C87663}" styleName="中間スタイル 1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8FB837D-C827-4EFA-A057-4D05807E0F7C}" styleName="テーマ スタイル 1 - アクセント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E8B1032C-EA38-4F05-BA0D-38AFFFC7BED3}" styleName="淡色スタイル 3 - アクセント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91383" autoAdjust="0"/>
  </p:normalViewPr>
  <p:slideViewPr>
    <p:cSldViewPr snapToGrid="0">
      <p:cViewPr varScale="1">
        <p:scale>
          <a:sx n="77" d="100"/>
          <a:sy n="77" d="100"/>
        </p:scale>
        <p:origin x="248" y="6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須原　瑞穂" userId="286d946d-b3f4-4445-b580-a92ced6cbcca" providerId="ADAL" clId="{E363FC64-D32D-447E-98BC-6AFEC40B288B}"/>
    <pc:docChg chg="undo custSel addSld delSld modSld sldOrd">
      <pc:chgData name="須原　瑞穂" userId="286d946d-b3f4-4445-b580-a92ced6cbcca" providerId="ADAL" clId="{E363FC64-D32D-447E-98BC-6AFEC40B288B}" dt="2022-01-20T03:02:31.179" v="1447" actId="14100"/>
      <pc:docMkLst>
        <pc:docMk/>
      </pc:docMkLst>
      <pc:sldChg chg="modSp mod">
        <pc:chgData name="須原　瑞穂" userId="286d946d-b3f4-4445-b580-a92ced6cbcca" providerId="ADAL" clId="{E363FC64-D32D-447E-98BC-6AFEC40B288B}" dt="2022-01-20T02:52:31.396" v="1284" actId="6549"/>
        <pc:sldMkLst>
          <pc:docMk/>
          <pc:sldMk cId="235356435" sldId="264"/>
        </pc:sldMkLst>
        <pc:spChg chg="mod">
          <ac:chgData name="須原　瑞穂" userId="286d946d-b3f4-4445-b580-a92ced6cbcca" providerId="ADAL" clId="{E363FC64-D32D-447E-98BC-6AFEC40B288B}" dt="2022-01-20T02:52:31.396" v="1284" actId="6549"/>
          <ac:spMkLst>
            <pc:docMk/>
            <pc:sldMk cId="235356435" sldId="264"/>
            <ac:spMk id="3" creationId="{155F7999-5C80-4001-B228-7AE509D7D564}"/>
          </ac:spMkLst>
        </pc:spChg>
      </pc:sldChg>
      <pc:sldChg chg="modSp mod">
        <pc:chgData name="須原　瑞穂" userId="286d946d-b3f4-4445-b580-a92ced6cbcca" providerId="ADAL" clId="{E363FC64-D32D-447E-98BC-6AFEC40B288B}" dt="2022-01-20T02:53:15.941" v="1329" actId="20577"/>
        <pc:sldMkLst>
          <pc:docMk/>
          <pc:sldMk cId="3286550049" sldId="265"/>
        </pc:sldMkLst>
        <pc:spChg chg="mod">
          <ac:chgData name="須原　瑞穂" userId="286d946d-b3f4-4445-b580-a92ced6cbcca" providerId="ADAL" clId="{E363FC64-D32D-447E-98BC-6AFEC40B288B}" dt="2022-01-20T02:53:15.941" v="1329" actId="20577"/>
          <ac:spMkLst>
            <pc:docMk/>
            <pc:sldMk cId="3286550049" sldId="265"/>
            <ac:spMk id="2" creationId="{6B1F8B04-C0E3-4CE3-BC30-671A47B68925}"/>
          </ac:spMkLst>
        </pc:spChg>
      </pc:sldChg>
      <pc:sldChg chg="ord">
        <pc:chgData name="須原　瑞穂" userId="286d946d-b3f4-4445-b580-a92ced6cbcca" providerId="ADAL" clId="{E363FC64-D32D-447E-98BC-6AFEC40B288B}" dt="2022-01-20T02:54:53.319" v="1335"/>
        <pc:sldMkLst>
          <pc:docMk/>
          <pc:sldMk cId="161471844" sldId="266"/>
        </pc:sldMkLst>
      </pc:sldChg>
      <pc:sldChg chg="del">
        <pc:chgData name="須原　瑞穂" userId="286d946d-b3f4-4445-b580-a92ced6cbcca" providerId="ADAL" clId="{E363FC64-D32D-447E-98BC-6AFEC40B288B}" dt="2022-01-20T02:52:00.086" v="1260" actId="47"/>
        <pc:sldMkLst>
          <pc:docMk/>
          <pc:sldMk cId="1938616073" sldId="279"/>
        </pc:sldMkLst>
      </pc:sldChg>
      <pc:sldChg chg="add del">
        <pc:chgData name="須原　瑞穂" userId="286d946d-b3f4-4445-b580-a92ced6cbcca" providerId="ADAL" clId="{E363FC64-D32D-447E-98BC-6AFEC40B288B}" dt="2022-01-20T02:58:08.058" v="1360"/>
        <pc:sldMkLst>
          <pc:docMk/>
          <pc:sldMk cId="269066759" sldId="280"/>
        </pc:sldMkLst>
      </pc:sldChg>
      <pc:sldChg chg="del">
        <pc:chgData name="須原　瑞穂" userId="286d946d-b3f4-4445-b580-a92ced6cbcca" providerId="ADAL" clId="{E363FC64-D32D-447E-98BC-6AFEC40B288B}" dt="2022-01-20T02:52:01.358" v="1261" actId="47"/>
        <pc:sldMkLst>
          <pc:docMk/>
          <pc:sldMk cId="413572965" sldId="281"/>
        </pc:sldMkLst>
      </pc:sldChg>
      <pc:sldChg chg="modSp mod ord">
        <pc:chgData name="須原　瑞穂" userId="286d946d-b3f4-4445-b580-a92ced6cbcca" providerId="ADAL" clId="{E363FC64-D32D-447E-98BC-6AFEC40B288B}" dt="2022-01-20T02:56:02.675" v="1338" actId="20577"/>
        <pc:sldMkLst>
          <pc:docMk/>
          <pc:sldMk cId="322056403" sldId="282"/>
        </pc:sldMkLst>
        <pc:spChg chg="mod">
          <ac:chgData name="須原　瑞穂" userId="286d946d-b3f4-4445-b580-a92ced6cbcca" providerId="ADAL" clId="{E363FC64-D32D-447E-98BC-6AFEC40B288B}" dt="2022-01-20T02:56:02.675" v="1338" actId="20577"/>
          <ac:spMkLst>
            <pc:docMk/>
            <pc:sldMk cId="322056403" sldId="282"/>
            <ac:spMk id="2" creationId="{320DCA18-A2F4-4C39-AB87-86733262351A}"/>
          </ac:spMkLst>
        </pc:spChg>
      </pc:sldChg>
      <pc:sldChg chg="addSp modSp mod">
        <pc:chgData name="須原　瑞穂" userId="286d946d-b3f4-4445-b580-a92ced6cbcca" providerId="ADAL" clId="{E363FC64-D32D-447E-98BC-6AFEC40B288B}" dt="2022-01-20T02:06:46.703" v="1259" actId="20577"/>
        <pc:sldMkLst>
          <pc:docMk/>
          <pc:sldMk cId="20239596" sldId="283"/>
        </pc:sldMkLst>
        <pc:spChg chg="add mod">
          <ac:chgData name="須原　瑞穂" userId="286d946d-b3f4-4445-b580-a92ced6cbcca" providerId="ADAL" clId="{E363FC64-D32D-447E-98BC-6AFEC40B288B}" dt="2022-01-20T02:06:46.703" v="1259" actId="20577"/>
          <ac:spMkLst>
            <pc:docMk/>
            <pc:sldMk cId="20239596" sldId="283"/>
            <ac:spMk id="15" creationId="{CA186F91-BA53-4B36-9085-CC9FD64AB38F}"/>
          </ac:spMkLst>
        </pc:spChg>
      </pc:sldChg>
      <pc:sldChg chg="modSp mod">
        <pc:chgData name="須原　瑞穂" userId="286d946d-b3f4-4445-b580-a92ced6cbcca" providerId="ADAL" clId="{E363FC64-D32D-447E-98BC-6AFEC40B288B}" dt="2022-01-20T00:43:36.480" v="181" actId="207"/>
        <pc:sldMkLst>
          <pc:docMk/>
          <pc:sldMk cId="1326622955" sldId="284"/>
        </pc:sldMkLst>
        <pc:spChg chg="mod">
          <ac:chgData name="須原　瑞穂" userId="286d946d-b3f4-4445-b580-a92ced6cbcca" providerId="ADAL" clId="{E363FC64-D32D-447E-98BC-6AFEC40B288B}" dt="2022-01-20T00:43:36.480" v="181" actId="207"/>
          <ac:spMkLst>
            <pc:docMk/>
            <pc:sldMk cId="1326622955" sldId="284"/>
            <ac:spMk id="7" creationId="{19A1E49F-E553-4F17-9C91-B33C2EC179A3}"/>
          </ac:spMkLst>
        </pc:spChg>
      </pc:sldChg>
      <pc:sldChg chg="addSp modSp mod ord modAnim">
        <pc:chgData name="須原　瑞穂" userId="286d946d-b3f4-4445-b580-a92ced6cbcca" providerId="ADAL" clId="{E363FC64-D32D-447E-98BC-6AFEC40B288B}" dt="2022-01-20T02:56:50.386" v="1359" actId="20577"/>
        <pc:sldMkLst>
          <pc:docMk/>
          <pc:sldMk cId="2623762766" sldId="285"/>
        </pc:sldMkLst>
        <pc:spChg chg="mod">
          <ac:chgData name="須原　瑞穂" userId="286d946d-b3f4-4445-b580-a92ced6cbcca" providerId="ADAL" clId="{E363FC64-D32D-447E-98BC-6AFEC40B288B}" dt="2022-01-20T02:56:50.386" v="1359" actId="20577"/>
          <ac:spMkLst>
            <pc:docMk/>
            <pc:sldMk cId="2623762766" sldId="285"/>
            <ac:spMk id="2" creationId="{320DCA18-A2F4-4C39-AB87-86733262351A}"/>
          </ac:spMkLst>
        </pc:spChg>
        <pc:spChg chg="add mod">
          <ac:chgData name="須原　瑞穂" userId="286d946d-b3f4-4445-b580-a92ced6cbcca" providerId="ADAL" clId="{E363FC64-D32D-447E-98BC-6AFEC40B288B}" dt="2022-01-20T01:49:38.885" v="1095" actId="207"/>
          <ac:spMkLst>
            <pc:docMk/>
            <pc:sldMk cId="2623762766" sldId="285"/>
            <ac:spMk id="5" creationId="{7B0B4C89-8D7B-48DA-81D6-47ED8FAA9BA0}"/>
          </ac:spMkLst>
        </pc:spChg>
        <pc:spChg chg="mod">
          <ac:chgData name="須原　瑞穂" userId="286d946d-b3f4-4445-b580-a92ced6cbcca" providerId="ADAL" clId="{E363FC64-D32D-447E-98BC-6AFEC40B288B}" dt="2022-01-20T01:34:15.179" v="927" actId="20577"/>
          <ac:spMkLst>
            <pc:docMk/>
            <pc:sldMk cId="2623762766" sldId="285"/>
            <ac:spMk id="7" creationId="{19A1E49F-E553-4F17-9C91-B33C2EC179A3}"/>
          </ac:spMkLst>
        </pc:spChg>
        <pc:picChg chg="add mod">
          <ac:chgData name="須原　瑞穂" userId="286d946d-b3f4-4445-b580-a92ced6cbcca" providerId="ADAL" clId="{E363FC64-D32D-447E-98BC-6AFEC40B288B}" dt="2022-01-20T01:29:08.678" v="766" actId="1038"/>
          <ac:picMkLst>
            <pc:docMk/>
            <pc:sldMk cId="2623762766" sldId="285"/>
            <ac:picMk id="4" creationId="{202FC0F3-151A-40FB-8DBF-89D3AE679F16}"/>
          </ac:picMkLst>
        </pc:picChg>
        <pc:picChg chg="add mod">
          <ac:chgData name="須原　瑞穂" userId="286d946d-b3f4-4445-b580-a92ced6cbcca" providerId="ADAL" clId="{E363FC64-D32D-447E-98BC-6AFEC40B288B}" dt="2022-01-20T01:32:53.230" v="833" actId="1037"/>
          <ac:picMkLst>
            <pc:docMk/>
            <pc:sldMk cId="2623762766" sldId="285"/>
            <ac:picMk id="8" creationId="{9713C9A9-799E-4019-8CC8-C39E659AFF9C}"/>
          </ac:picMkLst>
        </pc:picChg>
        <pc:picChg chg="add mod">
          <ac:chgData name="須原　瑞穂" userId="286d946d-b3f4-4445-b580-a92ced6cbcca" providerId="ADAL" clId="{E363FC64-D32D-447E-98BC-6AFEC40B288B}" dt="2022-01-20T01:32:56.286" v="837" actId="1035"/>
          <ac:picMkLst>
            <pc:docMk/>
            <pc:sldMk cId="2623762766" sldId="285"/>
            <ac:picMk id="10" creationId="{FAE7AD22-77FA-4980-86AD-E498ADB20C64}"/>
          </ac:picMkLst>
        </pc:picChg>
      </pc:sldChg>
      <pc:sldChg chg="add del">
        <pc:chgData name="須原　瑞穂" userId="286d946d-b3f4-4445-b580-a92ced6cbcca" providerId="ADAL" clId="{E363FC64-D32D-447E-98BC-6AFEC40B288B}" dt="2022-01-20T02:58:08.058" v="1360"/>
        <pc:sldMkLst>
          <pc:docMk/>
          <pc:sldMk cId="1493862864" sldId="286"/>
        </pc:sldMkLst>
      </pc:sldChg>
      <pc:sldChg chg="modSp mod">
        <pc:chgData name="須原　瑞穂" userId="286d946d-b3f4-4445-b580-a92ced6cbcca" providerId="ADAL" clId="{E363FC64-D32D-447E-98BC-6AFEC40B288B}" dt="2022-01-20T02:56:16.058" v="1341" actId="20577"/>
        <pc:sldMkLst>
          <pc:docMk/>
          <pc:sldMk cId="4021234315" sldId="289"/>
        </pc:sldMkLst>
        <pc:spChg chg="mod">
          <ac:chgData name="須原　瑞穂" userId="286d946d-b3f4-4445-b580-a92ced6cbcca" providerId="ADAL" clId="{E363FC64-D32D-447E-98BC-6AFEC40B288B}" dt="2022-01-20T02:56:16.058" v="1341" actId="20577"/>
          <ac:spMkLst>
            <pc:docMk/>
            <pc:sldMk cId="4021234315" sldId="289"/>
            <ac:spMk id="2" creationId="{320DCA18-A2F4-4C39-AB87-86733262351A}"/>
          </ac:spMkLst>
        </pc:spChg>
      </pc:sldChg>
      <pc:sldChg chg="modSp mod ord">
        <pc:chgData name="須原　瑞穂" userId="286d946d-b3f4-4445-b580-a92ced6cbcca" providerId="ADAL" clId="{E363FC64-D32D-447E-98BC-6AFEC40B288B}" dt="2022-01-20T02:56:37.515" v="1353" actId="20577"/>
        <pc:sldMkLst>
          <pc:docMk/>
          <pc:sldMk cId="1428161322" sldId="292"/>
        </pc:sldMkLst>
        <pc:spChg chg="mod">
          <ac:chgData name="須原　瑞穂" userId="286d946d-b3f4-4445-b580-a92ced6cbcca" providerId="ADAL" clId="{E363FC64-D32D-447E-98BC-6AFEC40B288B}" dt="2022-01-20T02:56:37.515" v="1353" actId="20577"/>
          <ac:spMkLst>
            <pc:docMk/>
            <pc:sldMk cId="1428161322" sldId="292"/>
            <ac:spMk id="2" creationId="{320DCA18-A2F4-4C39-AB87-86733262351A}"/>
          </ac:spMkLst>
        </pc:spChg>
      </pc:sldChg>
      <pc:sldChg chg="modSp mod ord">
        <pc:chgData name="須原　瑞穂" userId="286d946d-b3f4-4445-b580-a92ced6cbcca" providerId="ADAL" clId="{E363FC64-D32D-447E-98BC-6AFEC40B288B}" dt="2022-01-20T02:56:21.350" v="1344" actId="20577"/>
        <pc:sldMkLst>
          <pc:docMk/>
          <pc:sldMk cId="1959291583" sldId="294"/>
        </pc:sldMkLst>
        <pc:spChg chg="mod">
          <ac:chgData name="須原　瑞穂" userId="286d946d-b3f4-4445-b580-a92ced6cbcca" providerId="ADAL" clId="{E363FC64-D32D-447E-98BC-6AFEC40B288B}" dt="2022-01-20T02:56:21.350" v="1344" actId="20577"/>
          <ac:spMkLst>
            <pc:docMk/>
            <pc:sldMk cId="1959291583" sldId="294"/>
            <ac:spMk id="2" creationId="{320DCA18-A2F4-4C39-AB87-86733262351A}"/>
          </ac:spMkLst>
        </pc:spChg>
        <pc:spChg chg="mod">
          <ac:chgData name="須原　瑞穂" userId="286d946d-b3f4-4445-b580-a92ced6cbcca" providerId="ADAL" clId="{E363FC64-D32D-447E-98BC-6AFEC40B288B}" dt="2022-01-20T00:57:11.950" v="597" actId="20577"/>
          <ac:spMkLst>
            <pc:docMk/>
            <pc:sldMk cId="1959291583" sldId="294"/>
            <ac:spMk id="5" creationId="{C8391860-5690-4222-8929-062F5B953F29}"/>
          </ac:spMkLst>
        </pc:spChg>
        <pc:spChg chg="mod">
          <ac:chgData name="須原　瑞穂" userId="286d946d-b3f4-4445-b580-a92ced6cbcca" providerId="ADAL" clId="{E363FC64-D32D-447E-98BC-6AFEC40B288B}" dt="2022-01-20T00:35:14.499" v="6" actId="20577"/>
          <ac:spMkLst>
            <pc:docMk/>
            <pc:sldMk cId="1959291583" sldId="294"/>
            <ac:spMk id="10" creationId="{8024E737-A187-4324-9551-AA0E4A18F3EA}"/>
          </ac:spMkLst>
        </pc:spChg>
      </pc:sldChg>
      <pc:sldChg chg="modSp mod ord">
        <pc:chgData name="須原　瑞穂" userId="286d946d-b3f4-4445-b580-a92ced6cbcca" providerId="ADAL" clId="{E363FC64-D32D-447E-98BC-6AFEC40B288B}" dt="2022-01-20T02:56:26.573" v="1347" actId="20577"/>
        <pc:sldMkLst>
          <pc:docMk/>
          <pc:sldMk cId="3634690912" sldId="295"/>
        </pc:sldMkLst>
        <pc:spChg chg="mod">
          <ac:chgData name="須原　瑞穂" userId="286d946d-b3f4-4445-b580-a92ced6cbcca" providerId="ADAL" clId="{E363FC64-D32D-447E-98BC-6AFEC40B288B}" dt="2022-01-20T02:56:26.573" v="1347" actId="20577"/>
          <ac:spMkLst>
            <pc:docMk/>
            <pc:sldMk cId="3634690912" sldId="295"/>
            <ac:spMk id="2" creationId="{320DCA18-A2F4-4C39-AB87-86733262351A}"/>
          </ac:spMkLst>
        </pc:spChg>
      </pc:sldChg>
      <pc:sldChg chg="del">
        <pc:chgData name="須原　瑞穂" userId="286d946d-b3f4-4445-b580-a92ced6cbcca" providerId="ADAL" clId="{E363FC64-D32D-447E-98BC-6AFEC40B288B}" dt="2022-01-20T02:52:02.516" v="1262" actId="47"/>
        <pc:sldMkLst>
          <pc:docMk/>
          <pc:sldMk cId="3865735947" sldId="296"/>
        </pc:sldMkLst>
      </pc:sldChg>
      <pc:sldChg chg="ord">
        <pc:chgData name="須原　瑞穂" userId="286d946d-b3f4-4445-b580-a92ced6cbcca" providerId="ADAL" clId="{E363FC64-D32D-447E-98BC-6AFEC40B288B}" dt="2022-01-20T02:53:51.459" v="1333"/>
        <pc:sldMkLst>
          <pc:docMk/>
          <pc:sldMk cId="924540471" sldId="297"/>
        </pc:sldMkLst>
      </pc:sldChg>
      <pc:sldChg chg="modSp mod modAnim">
        <pc:chgData name="須原　瑞穂" userId="286d946d-b3f4-4445-b580-a92ced6cbcca" providerId="ADAL" clId="{E363FC64-D32D-447E-98BC-6AFEC40B288B}" dt="2022-01-20T02:56:31.041" v="1350" actId="20577"/>
        <pc:sldMkLst>
          <pc:docMk/>
          <pc:sldMk cId="3281675241" sldId="298"/>
        </pc:sldMkLst>
        <pc:spChg chg="mod">
          <ac:chgData name="須原　瑞穂" userId="286d946d-b3f4-4445-b580-a92ced6cbcca" providerId="ADAL" clId="{E363FC64-D32D-447E-98BC-6AFEC40B288B}" dt="2022-01-20T02:56:31.041" v="1350" actId="20577"/>
          <ac:spMkLst>
            <pc:docMk/>
            <pc:sldMk cId="3281675241" sldId="298"/>
            <ac:spMk id="2" creationId="{320DCA18-A2F4-4C39-AB87-86733262351A}"/>
          </ac:spMkLst>
        </pc:spChg>
        <pc:spChg chg="mod">
          <ac:chgData name="須原　瑞穂" userId="286d946d-b3f4-4445-b580-a92ced6cbcca" providerId="ADAL" clId="{E363FC64-D32D-447E-98BC-6AFEC40B288B}" dt="2022-01-20T00:35:28.347" v="11" actId="20577"/>
          <ac:spMkLst>
            <pc:docMk/>
            <pc:sldMk cId="3281675241" sldId="298"/>
            <ac:spMk id="10" creationId="{8024E737-A187-4324-9551-AA0E4A18F3EA}"/>
          </ac:spMkLst>
        </pc:spChg>
        <pc:picChg chg="mod">
          <ac:chgData name="須原　瑞穂" userId="286d946d-b3f4-4445-b580-a92ced6cbcca" providerId="ADAL" clId="{E363FC64-D32D-447E-98BC-6AFEC40B288B}" dt="2022-01-20T00:58:13.162" v="599" actId="1036"/>
          <ac:picMkLst>
            <pc:docMk/>
            <pc:sldMk cId="3281675241" sldId="298"/>
            <ac:picMk id="4" creationId="{757568B4-565A-477B-BFB8-5446BA996BEB}"/>
          </ac:picMkLst>
        </pc:picChg>
      </pc:sldChg>
      <pc:sldChg chg="addSp delSp modSp add mod delAnim modAnim">
        <pc:chgData name="須原　瑞穂" userId="286d946d-b3f4-4445-b580-a92ced6cbcca" providerId="ADAL" clId="{E363FC64-D32D-447E-98BC-6AFEC40B288B}" dt="2022-01-20T03:02:31.179" v="1447" actId="14100"/>
        <pc:sldMkLst>
          <pc:docMk/>
          <pc:sldMk cId="2262959402" sldId="299"/>
        </pc:sldMkLst>
        <pc:spChg chg="mod">
          <ac:chgData name="須原　瑞穂" userId="286d946d-b3f4-4445-b580-a92ced6cbcca" providerId="ADAL" clId="{E363FC64-D32D-447E-98BC-6AFEC40B288B}" dt="2022-01-20T02:56:44.226" v="1356" actId="20577"/>
          <ac:spMkLst>
            <pc:docMk/>
            <pc:sldMk cId="2262959402" sldId="299"/>
            <ac:spMk id="2" creationId="{320DCA18-A2F4-4C39-AB87-86733262351A}"/>
          </ac:spMkLst>
        </pc:spChg>
        <pc:spChg chg="add mod">
          <ac:chgData name="須原　瑞穂" userId="286d946d-b3f4-4445-b580-a92ced6cbcca" providerId="ADAL" clId="{E363FC64-D32D-447E-98BC-6AFEC40B288B}" dt="2022-01-20T03:02:20.069" v="1446" actId="14100"/>
          <ac:spMkLst>
            <pc:docMk/>
            <pc:sldMk cId="2262959402" sldId="299"/>
            <ac:spMk id="7" creationId="{18818EB4-982D-49EE-940B-4E0DA62B6A8E}"/>
          </ac:spMkLst>
        </pc:spChg>
        <pc:spChg chg="mod">
          <ac:chgData name="須原　瑞穂" userId="286d946d-b3f4-4445-b580-a92ced6cbcca" providerId="ADAL" clId="{E363FC64-D32D-447E-98BC-6AFEC40B288B}" dt="2022-01-20T03:01:37.348" v="1409" actId="14100"/>
          <ac:spMkLst>
            <pc:docMk/>
            <pc:sldMk cId="2262959402" sldId="299"/>
            <ac:spMk id="10" creationId="{8024E737-A187-4324-9551-AA0E4A18F3EA}"/>
          </ac:spMkLst>
        </pc:spChg>
        <pc:picChg chg="add del mod">
          <ac:chgData name="須原　瑞穂" userId="286d946d-b3f4-4445-b580-a92ced6cbcca" providerId="ADAL" clId="{E363FC64-D32D-447E-98BC-6AFEC40B288B}" dt="2022-01-20T01:48:59.341" v="1089" actId="478"/>
          <ac:picMkLst>
            <pc:docMk/>
            <pc:sldMk cId="2262959402" sldId="299"/>
            <ac:picMk id="3" creationId="{941E9CC9-5B03-4064-B550-EA898595E57B}"/>
          </ac:picMkLst>
        </pc:picChg>
        <pc:picChg chg="add mod">
          <ac:chgData name="須原　瑞穂" userId="286d946d-b3f4-4445-b580-a92ced6cbcca" providerId="ADAL" clId="{E363FC64-D32D-447E-98BC-6AFEC40B288B}" dt="2022-01-20T03:02:31.179" v="1447" actId="14100"/>
          <ac:picMkLst>
            <pc:docMk/>
            <pc:sldMk cId="2262959402" sldId="299"/>
            <ac:picMk id="4" creationId="{4B0D8B4B-462B-4C59-9646-74D54AAF42DC}"/>
          </ac:picMkLst>
        </pc:picChg>
        <pc:picChg chg="del">
          <ac:chgData name="須原　瑞穂" userId="286d946d-b3f4-4445-b580-a92ced6cbcca" providerId="ADAL" clId="{E363FC64-D32D-447E-98BC-6AFEC40B288B}" dt="2022-01-20T01:00:00.292" v="602" actId="478"/>
          <ac:picMkLst>
            <pc:docMk/>
            <pc:sldMk cId="2262959402" sldId="299"/>
            <ac:picMk id="4" creationId="{A5E4B87C-2FD9-4898-AF4A-FDD5C3346647}"/>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C0AEFF74-2D38-42E2-9AC5-99D1B86C02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5E3B2C1D-F416-4C6A-A763-443F5AE7850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D26DCC-E3B5-412A-88C9-0AEBE8BAE9BB}" type="datetimeFigureOut">
              <a:rPr kumimoji="1" lang="ja-JP" altLang="en-US" smtClean="0"/>
              <a:t>2022/2/13</a:t>
            </a:fld>
            <a:endParaRPr kumimoji="1" lang="ja-JP" altLang="en-US"/>
          </a:p>
        </p:txBody>
      </p:sp>
      <p:sp>
        <p:nvSpPr>
          <p:cNvPr id="4" name="フッター プレースホルダー 3">
            <a:extLst>
              <a:ext uri="{FF2B5EF4-FFF2-40B4-BE49-F238E27FC236}">
                <a16:creationId xmlns:a16="http://schemas.microsoft.com/office/drawing/2014/main" id="{B32A9A40-F986-4978-B510-BCBCBFF7FF3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B03825CE-E74D-43A5-B7D4-4AD47902EBE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9DB927-73D8-4E20-BAAB-AC1628BE88FC}" type="slidenum">
              <a:rPr kumimoji="1" lang="ja-JP" altLang="en-US" smtClean="0"/>
              <a:t>‹#›</a:t>
            </a:fld>
            <a:endParaRPr kumimoji="1" lang="ja-JP" altLang="en-US"/>
          </a:p>
        </p:txBody>
      </p:sp>
    </p:spTree>
    <p:extLst>
      <p:ext uri="{BB962C8B-B14F-4D97-AF65-F5344CB8AC3E}">
        <p14:creationId xmlns:p14="http://schemas.microsoft.com/office/powerpoint/2010/main" val="7739287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85C8BA-19AF-483D-B445-AF438B82BC83}" type="datetimeFigureOut">
              <a:rPr kumimoji="1" lang="ja-JP" altLang="en-US" smtClean="0"/>
              <a:t>2022/2/13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F7AE1E-6975-4060-9229-B57094300692}" type="slidenum">
              <a:rPr kumimoji="1" lang="ja-JP" altLang="en-US" smtClean="0"/>
              <a:t>‹#›</a:t>
            </a:fld>
            <a:endParaRPr kumimoji="1" lang="ja-JP" altLang="en-US"/>
          </a:p>
        </p:txBody>
      </p:sp>
    </p:spTree>
    <p:extLst>
      <p:ext uri="{BB962C8B-B14F-4D97-AF65-F5344CB8AC3E}">
        <p14:creationId xmlns:p14="http://schemas.microsoft.com/office/powerpoint/2010/main" val="313365075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phillipi.github.io/pix2pix/"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BF7AE1E-6975-4060-9229-B57094300692}" type="slidenum">
              <a:rPr kumimoji="1" lang="ja-JP" altLang="en-US" smtClean="0"/>
              <a:t>1</a:t>
            </a:fld>
            <a:endParaRPr kumimoji="1" lang="ja-JP" altLang="en-US"/>
          </a:p>
        </p:txBody>
      </p:sp>
    </p:spTree>
    <p:extLst>
      <p:ext uri="{BB962C8B-B14F-4D97-AF65-F5344CB8AC3E}">
        <p14:creationId xmlns:p14="http://schemas.microsoft.com/office/powerpoint/2010/main" val="4179583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lvl="3" algn="l"/>
            <a:r>
              <a:rPr lang="en-US" altLang="ja-JP" b="0" i="0" u="none" strike="noStrike" dirty="0">
                <a:solidFill>
                  <a:srgbClr val="1A73E8"/>
                </a:solidFill>
                <a:effectLst/>
                <a:latin typeface="Roboto" panose="02000000000000000000" pitchFamily="2" charset="0"/>
                <a:hlinkClick r:id="rId3"/>
              </a:rPr>
              <a:t>pix2pix</a:t>
            </a:r>
            <a:r>
              <a:rPr lang="ja-JP" altLang="en-US" b="0" i="0" dirty="0">
                <a:solidFill>
                  <a:srgbClr val="202124"/>
                </a:solidFill>
                <a:effectLst/>
                <a:latin typeface="Roboto" panose="02000000000000000000" pitchFamily="2" charset="0"/>
              </a:rPr>
              <a:t> をベースとする機械学習モデルを利用して顔写真のスタイル変換を行っている。</a:t>
            </a:r>
            <a:endParaRPr lang="en-US" altLang="ja-JP" b="0" i="0" dirty="0">
              <a:solidFill>
                <a:srgbClr val="202124"/>
              </a:solidFill>
              <a:effectLst/>
              <a:latin typeface="Roboto" panose="02000000000000000000" pitchFamily="2" charset="0"/>
            </a:endParaRPr>
          </a:p>
          <a:p>
            <a:pPr marL="1371600" marR="0" lvl="3" indent="0" algn="l" defTabSz="914400" rtl="0" eaLnBrk="1" fontAlgn="auto" latinLnBrk="0" hangingPunct="1">
              <a:lnSpc>
                <a:spcPct val="100000"/>
              </a:lnSpc>
              <a:spcBef>
                <a:spcPts val="0"/>
              </a:spcBef>
              <a:spcAft>
                <a:spcPts val="0"/>
              </a:spcAft>
              <a:buClrTx/>
              <a:buSzTx/>
              <a:buFontTx/>
              <a:buNone/>
              <a:tabLst/>
              <a:defRPr/>
            </a:pPr>
            <a:r>
              <a:rPr lang="en-US" altLang="ja-JP" b="0" i="0" dirty="0">
                <a:solidFill>
                  <a:srgbClr val="202124"/>
                </a:solidFill>
                <a:effectLst/>
                <a:latin typeface="Roboto" panose="02000000000000000000" pitchFamily="2" charset="0"/>
              </a:rPr>
              <a:t>Pix2pix </a:t>
            </a:r>
            <a:r>
              <a:rPr lang="ja-JP" altLang="en-US" b="0" i="0" dirty="0">
                <a:solidFill>
                  <a:srgbClr val="202124"/>
                </a:solidFill>
                <a:effectLst/>
                <a:latin typeface="Roboto" panose="02000000000000000000" pitchFamily="2" charset="0"/>
              </a:rPr>
              <a:t>は </a:t>
            </a:r>
            <a:r>
              <a:rPr lang="en-US" altLang="ja-JP" b="0" i="0" dirty="0" err="1">
                <a:solidFill>
                  <a:srgbClr val="202124"/>
                </a:solidFill>
                <a:effectLst/>
                <a:latin typeface="Roboto" panose="02000000000000000000" pitchFamily="2" charset="0"/>
              </a:rPr>
              <a:t>cGAN</a:t>
            </a:r>
            <a:r>
              <a:rPr lang="en-US" altLang="ja-JP" b="0" i="0" dirty="0">
                <a:solidFill>
                  <a:srgbClr val="202124"/>
                </a:solidFill>
                <a:effectLst/>
                <a:latin typeface="Roboto" panose="02000000000000000000" pitchFamily="2" charset="0"/>
              </a:rPr>
              <a:t> </a:t>
            </a:r>
            <a:r>
              <a:rPr kumimoji="1" lang="en-US" altLang="ja-JP" sz="1200" dirty="0">
                <a:solidFill>
                  <a:schemeClr val="bg1">
                    <a:lumMod val="65000"/>
                    <a:lumOff val="35000"/>
                  </a:schemeClr>
                </a:solidFill>
                <a:latin typeface="Meiryo UI" panose="020B0604030504040204" pitchFamily="50" charset="-128"/>
                <a:ea typeface="Meiryo UI" panose="020B0604030504040204" pitchFamily="50" charset="-128"/>
              </a:rPr>
              <a:t>(</a:t>
            </a:r>
            <a:r>
              <a:rPr lang="en-US" altLang="ja-JP" b="0" i="0" dirty="0">
                <a:solidFill>
                  <a:srgbClr val="4D5156"/>
                </a:solidFill>
                <a:effectLst/>
                <a:latin typeface="arial" panose="020B0604020202020204" pitchFamily="34" charset="0"/>
              </a:rPr>
              <a:t>Conditional </a:t>
            </a:r>
            <a:r>
              <a:rPr kumimoji="1" lang="en-US" altLang="ja-JP" sz="1200" dirty="0">
                <a:solidFill>
                  <a:schemeClr val="bg1">
                    <a:lumMod val="65000"/>
                    <a:lumOff val="35000"/>
                  </a:schemeClr>
                </a:solidFill>
                <a:latin typeface="Meiryo UI" panose="020B0604030504040204" pitchFamily="50" charset="-128"/>
                <a:ea typeface="Meiryo UI" panose="020B0604030504040204" pitchFamily="50" charset="-128"/>
              </a:rPr>
              <a:t>Generative adversarial networks)</a:t>
            </a:r>
            <a:r>
              <a:rPr lang="ja-JP" altLang="en-US" b="0" i="0" dirty="0">
                <a:solidFill>
                  <a:srgbClr val="202124"/>
                </a:solidFill>
                <a:effectLst/>
                <a:latin typeface="Roboto" panose="02000000000000000000" pitchFamily="2" charset="0"/>
              </a:rPr>
              <a:t>と呼ばれるモデルの一種で、指定された画像を条件としてリアルな画像を生成。</a:t>
            </a:r>
            <a:endParaRPr lang="en-US" altLang="ja-JP" b="0" i="0" dirty="0">
              <a:solidFill>
                <a:srgbClr val="202124"/>
              </a:solidFill>
              <a:effectLst/>
              <a:latin typeface="Roboto" panose="02000000000000000000" pitchFamily="2" charset="0"/>
            </a:endParaRPr>
          </a:p>
          <a:p>
            <a:pPr marL="1371600" marR="0" lvl="3"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4D5156"/>
                </a:solidFill>
                <a:effectLst/>
                <a:latin typeface="arial" panose="020B0604020202020204" pitchFamily="34" charset="0"/>
              </a:rPr>
              <a:t>条件付き敵対的生成ネットワーク</a:t>
            </a:r>
            <a:endParaRPr kumimoji="1" lang="en-US" altLang="ja-JP" sz="1200" dirty="0">
              <a:solidFill>
                <a:schemeClr val="bg1">
                  <a:lumMod val="65000"/>
                  <a:lumOff val="35000"/>
                </a:schemeClr>
              </a:solidFill>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fld id="{7BF7AE1E-6975-4060-9229-B57094300692}" type="slidenum">
              <a:rPr kumimoji="1" lang="ja-JP" altLang="en-US" smtClean="0"/>
              <a:t>19</a:t>
            </a:fld>
            <a:endParaRPr kumimoji="1" lang="ja-JP" altLang="en-US"/>
          </a:p>
        </p:txBody>
      </p:sp>
    </p:spTree>
    <p:extLst>
      <p:ext uri="{BB962C8B-B14F-4D97-AF65-F5344CB8AC3E}">
        <p14:creationId xmlns:p14="http://schemas.microsoft.com/office/powerpoint/2010/main" val="25924903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1" i="0" dirty="0">
                <a:solidFill>
                  <a:srgbClr val="444444"/>
                </a:solidFill>
                <a:effectLst/>
                <a:latin typeface="Meiryo" panose="020B0604030504040204" pitchFamily="50" charset="-128"/>
                <a:ea typeface="Meiryo" panose="020B0604030504040204" pitchFamily="50" charset="-128"/>
              </a:rPr>
              <a:t>全体的な仕組みは</a:t>
            </a:r>
            <a:r>
              <a:rPr lang="en-US" altLang="ja-JP" b="1" i="0" dirty="0">
                <a:solidFill>
                  <a:srgbClr val="444444"/>
                </a:solidFill>
                <a:effectLst/>
                <a:latin typeface="Meiryo" panose="020B0604030504040204" pitchFamily="50" charset="-128"/>
                <a:ea typeface="Meiryo" panose="020B0604030504040204" pitchFamily="50" charset="-128"/>
              </a:rPr>
              <a:t>VQ-VAE</a:t>
            </a:r>
            <a:r>
              <a:rPr lang="ja-JP" altLang="en-US" b="1" i="0" dirty="0">
                <a:solidFill>
                  <a:srgbClr val="444444"/>
                </a:solidFill>
                <a:effectLst/>
                <a:latin typeface="Meiryo" panose="020B0604030504040204" pitchFamily="50" charset="-128"/>
                <a:ea typeface="Meiryo" panose="020B0604030504040204" pitchFamily="50" charset="-128"/>
              </a:rPr>
              <a:t>（</a:t>
            </a:r>
            <a:r>
              <a:rPr lang="en-US" altLang="ja-JP" b="0" i="0" u="sng" dirty="0">
                <a:solidFill>
                  <a:srgbClr val="1A0DAB"/>
                </a:solidFill>
                <a:effectLst/>
                <a:latin typeface="arial" panose="020B0604020202020204" pitchFamily="34" charset="0"/>
              </a:rPr>
              <a:t>Variational Autoencoder</a:t>
            </a:r>
            <a:r>
              <a:rPr lang="ja-JP" altLang="en-US" b="1" i="0" dirty="0">
                <a:solidFill>
                  <a:srgbClr val="444444"/>
                </a:solidFill>
                <a:effectLst/>
                <a:latin typeface="Meiryo" panose="020B0604030504040204" pitchFamily="50" charset="-128"/>
                <a:ea typeface="Meiryo" panose="020B0604030504040204" pitchFamily="50" charset="-128"/>
              </a:rPr>
              <a:t>）、もしくはその後続の</a:t>
            </a:r>
            <a:r>
              <a:rPr lang="en-US" altLang="ja-JP" b="1" i="0" dirty="0">
                <a:solidFill>
                  <a:srgbClr val="444444"/>
                </a:solidFill>
                <a:effectLst/>
                <a:latin typeface="Meiryo" panose="020B0604030504040204" pitchFamily="50" charset="-128"/>
                <a:ea typeface="Meiryo" panose="020B0604030504040204" pitchFamily="50" charset="-128"/>
              </a:rPr>
              <a:t>VQ-VAE2</a:t>
            </a:r>
            <a:r>
              <a:rPr lang="ja-JP" altLang="en-US" b="1" i="0" dirty="0">
                <a:solidFill>
                  <a:srgbClr val="444444"/>
                </a:solidFill>
                <a:effectLst/>
                <a:latin typeface="Meiryo" panose="020B0604030504040204" pitchFamily="50" charset="-128"/>
                <a:ea typeface="Meiryo" panose="020B0604030504040204" pitchFamily="50" charset="-128"/>
              </a:rPr>
              <a:t>で行われていたこととあまり変わりません</a:t>
            </a:r>
            <a:r>
              <a:rPr lang="ja-JP" altLang="en-US" b="0" i="0" dirty="0">
                <a:solidFill>
                  <a:srgbClr val="444444"/>
                </a:solidFill>
                <a:effectLst/>
                <a:latin typeface="Meiryo" panose="020B0604030504040204" pitchFamily="50" charset="-128"/>
                <a:ea typeface="Meiryo" panose="020B0604030504040204" pitchFamily="50" charset="-128"/>
              </a:rPr>
              <a:t>。</a:t>
            </a:r>
          </a:p>
          <a:p>
            <a:pPr algn="l"/>
            <a:r>
              <a:rPr lang="en-US" altLang="ja-JP" b="0" i="0" dirty="0">
                <a:solidFill>
                  <a:srgbClr val="444444"/>
                </a:solidFill>
                <a:effectLst/>
                <a:latin typeface="Meiryo" panose="020B0604030504040204" pitchFamily="50" charset="-128"/>
                <a:ea typeface="Meiryo" panose="020B0604030504040204" pitchFamily="50" charset="-128"/>
              </a:rPr>
              <a:t>VQ-VAE</a:t>
            </a:r>
            <a:r>
              <a:rPr lang="ja-JP" altLang="en-US" b="0" i="0" dirty="0">
                <a:solidFill>
                  <a:srgbClr val="444444"/>
                </a:solidFill>
                <a:effectLst/>
                <a:latin typeface="Meiryo" panose="020B0604030504040204" pitchFamily="50" charset="-128"/>
                <a:ea typeface="Meiryo" panose="020B0604030504040204" pitchFamily="50" charset="-128"/>
              </a:rPr>
              <a:t>は、画像をインプットして、</a:t>
            </a:r>
            <a:r>
              <a:rPr lang="ja-JP" altLang="en-US" b="1" i="0" dirty="0">
                <a:solidFill>
                  <a:srgbClr val="444444"/>
                </a:solidFill>
                <a:effectLst/>
                <a:latin typeface="Meiryo" panose="020B0604030504040204" pitchFamily="50" charset="-128"/>
                <a:ea typeface="Meiryo" panose="020B0604030504040204" pitchFamily="50" charset="-128"/>
              </a:rPr>
              <a:t>離散的な潜在変数に圧縮し</a:t>
            </a:r>
            <a:r>
              <a:rPr lang="ja-JP" altLang="en-US" b="0" i="0" dirty="0">
                <a:solidFill>
                  <a:srgbClr val="444444"/>
                </a:solidFill>
                <a:effectLst/>
                <a:latin typeface="Meiryo" panose="020B0604030504040204" pitchFamily="50" charset="-128"/>
                <a:ea typeface="Meiryo" panose="020B0604030504040204" pitchFamily="50" charset="-128"/>
              </a:rPr>
              <a:t>、それを復元するオート・エンコーダです。</a:t>
            </a:r>
          </a:p>
          <a:p>
            <a:pPr algn="l"/>
            <a:r>
              <a:rPr lang="en-US" altLang="ja-JP" b="0" i="0" dirty="0">
                <a:solidFill>
                  <a:srgbClr val="444444"/>
                </a:solidFill>
                <a:effectLst/>
                <a:latin typeface="Meiryo" panose="020B0604030504040204" pitchFamily="50" charset="-128"/>
                <a:ea typeface="Meiryo" panose="020B0604030504040204" pitchFamily="50" charset="-128"/>
              </a:rPr>
              <a:t>DALL-E</a:t>
            </a:r>
            <a:r>
              <a:rPr lang="ja-JP" altLang="en-US" b="0" i="0" dirty="0">
                <a:solidFill>
                  <a:srgbClr val="444444"/>
                </a:solidFill>
                <a:effectLst/>
                <a:latin typeface="Meiryo" panose="020B0604030504040204" pitchFamily="50" charset="-128"/>
                <a:ea typeface="Meiryo" panose="020B0604030504040204" pitchFamily="50" charset="-128"/>
              </a:rPr>
              <a:t>では、同様に</a:t>
            </a:r>
            <a:r>
              <a:rPr lang="en-US" altLang="ja-JP" b="0" i="0" dirty="0">
                <a:solidFill>
                  <a:srgbClr val="444444"/>
                </a:solidFill>
                <a:effectLst/>
                <a:latin typeface="Meiryo" panose="020B0604030504040204" pitchFamily="50" charset="-128"/>
                <a:ea typeface="Meiryo" panose="020B0604030504040204" pitchFamily="50" charset="-128"/>
              </a:rPr>
              <a:t>VQ-VAE</a:t>
            </a:r>
            <a:r>
              <a:rPr lang="ja-JP" altLang="en-US" b="0" i="0" dirty="0">
                <a:solidFill>
                  <a:srgbClr val="444444"/>
                </a:solidFill>
                <a:effectLst/>
                <a:latin typeface="Meiryo" panose="020B0604030504040204" pitchFamily="50" charset="-128"/>
                <a:ea typeface="Meiryo" panose="020B0604030504040204" pitchFamily="50" charset="-128"/>
              </a:rPr>
              <a:t>を使って</a:t>
            </a:r>
            <a:r>
              <a:rPr lang="en-US" altLang="ja-JP" b="0" i="0" dirty="0">
                <a:solidFill>
                  <a:srgbClr val="444444"/>
                </a:solidFill>
                <a:effectLst/>
                <a:latin typeface="Meiryo" panose="020B0604030504040204" pitchFamily="50" charset="-128"/>
                <a:ea typeface="Meiryo" panose="020B0604030504040204" pitchFamily="50" charset="-128"/>
              </a:rPr>
              <a:t>256x256xRGB</a:t>
            </a:r>
            <a:r>
              <a:rPr lang="ja-JP" altLang="en-US" b="0" i="0" dirty="0">
                <a:solidFill>
                  <a:srgbClr val="444444"/>
                </a:solidFill>
                <a:effectLst/>
                <a:latin typeface="Meiryo" panose="020B0604030504040204" pitchFamily="50" charset="-128"/>
                <a:ea typeface="Meiryo" panose="020B0604030504040204" pitchFamily="50" charset="-128"/>
              </a:rPr>
              <a:t>の画像を</a:t>
            </a:r>
            <a:r>
              <a:rPr lang="en-US" altLang="ja-JP" b="0" i="0" dirty="0">
                <a:solidFill>
                  <a:srgbClr val="444444"/>
                </a:solidFill>
                <a:effectLst/>
                <a:latin typeface="Meiryo" panose="020B0604030504040204" pitchFamily="50" charset="-128"/>
                <a:ea typeface="Meiryo" panose="020B0604030504040204" pitchFamily="50" charset="-128"/>
              </a:rPr>
              <a:t>32×32</a:t>
            </a:r>
            <a:r>
              <a:rPr lang="ja-JP" altLang="en-US" b="0" i="0" dirty="0">
                <a:solidFill>
                  <a:srgbClr val="444444"/>
                </a:solidFill>
                <a:effectLst/>
                <a:latin typeface="Meiryo" panose="020B0604030504040204" pitchFamily="50" charset="-128"/>
                <a:ea typeface="Meiryo" panose="020B0604030504040204" pitchFamily="50" charset="-128"/>
              </a:rPr>
              <a:t>の潜在変数に圧縮します。</a:t>
            </a:r>
          </a:p>
          <a:p>
            <a:pPr algn="l"/>
            <a:r>
              <a:rPr lang="ja-JP" altLang="en-US" b="0" i="0" dirty="0">
                <a:solidFill>
                  <a:srgbClr val="444444"/>
                </a:solidFill>
                <a:effectLst/>
                <a:latin typeface="Meiryo" panose="020B0604030504040204" pitchFamily="50" charset="-128"/>
                <a:ea typeface="Meiryo" panose="020B0604030504040204" pitchFamily="50" charset="-128"/>
              </a:rPr>
              <a:t>そして、</a:t>
            </a:r>
            <a:r>
              <a:rPr lang="ja-JP" altLang="en-US" b="1" i="0" dirty="0">
                <a:solidFill>
                  <a:srgbClr val="0095D9"/>
                </a:solidFill>
                <a:effectLst/>
                <a:latin typeface="Meiryo" panose="020B0604030504040204" pitchFamily="50" charset="-128"/>
                <a:ea typeface="Meiryo" panose="020B0604030504040204" pitchFamily="50" charset="-128"/>
              </a:rPr>
              <a:t>キャプションであるテキスト情報とその</a:t>
            </a:r>
            <a:r>
              <a:rPr lang="en-US" altLang="ja-JP" b="1" i="0" dirty="0">
                <a:solidFill>
                  <a:srgbClr val="0095D9"/>
                </a:solidFill>
                <a:effectLst/>
                <a:latin typeface="Meiryo" panose="020B0604030504040204" pitchFamily="50" charset="-128"/>
                <a:ea typeface="Meiryo" panose="020B0604030504040204" pitchFamily="50" charset="-128"/>
              </a:rPr>
              <a:t>32×32</a:t>
            </a:r>
            <a:r>
              <a:rPr lang="ja-JP" altLang="en-US" b="1" i="0" dirty="0">
                <a:solidFill>
                  <a:srgbClr val="0095D9"/>
                </a:solidFill>
                <a:effectLst/>
                <a:latin typeface="Meiryo" panose="020B0604030504040204" pitchFamily="50" charset="-128"/>
                <a:ea typeface="Meiryo" panose="020B0604030504040204" pitchFamily="50" charset="-128"/>
              </a:rPr>
              <a:t>の画像の潜在変数を</a:t>
            </a:r>
            <a:r>
              <a:rPr lang="en-US" altLang="ja-JP" b="1" i="0" dirty="0">
                <a:solidFill>
                  <a:srgbClr val="0095D9"/>
                </a:solidFill>
                <a:effectLst/>
                <a:latin typeface="Meiryo" panose="020B0604030504040204" pitchFamily="50" charset="-128"/>
                <a:ea typeface="Meiryo" panose="020B0604030504040204" pitchFamily="50" charset="-128"/>
              </a:rPr>
              <a:t>Transformer</a:t>
            </a:r>
            <a:r>
              <a:rPr lang="ja-JP" altLang="en-US" b="1" i="0" dirty="0">
                <a:solidFill>
                  <a:srgbClr val="0095D9"/>
                </a:solidFill>
                <a:effectLst/>
                <a:latin typeface="Meiryo" panose="020B0604030504040204" pitchFamily="50" charset="-128"/>
                <a:ea typeface="Meiryo" panose="020B0604030504040204" pitchFamily="50" charset="-128"/>
              </a:rPr>
              <a:t>に学習させます</a:t>
            </a:r>
            <a:r>
              <a:rPr lang="ja-JP" altLang="en-US" b="0" i="0" dirty="0">
                <a:solidFill>
                  <a:srgbClr val="444444"/>
                </a:solidFill>
                <a:effectLst/>
                <a:latin typeface="Meiryo" panose="020B0604030504040204" pitchFamily="50" charset="-128"/>
                <a:ea typeface="Meiryo" panose="020B0604030504040204" pitchFamily="50" charset="-128"/>
              </a:rPr>
              <a:t>。</a:t>
            </a:r>
          </a:p>
          <a:p>
            <a:pPr algn="l"/>
            <a:r>
              <a:rPr lang="en-US" altLang="ja-JP" b="1" i="0" dirty="0">
                <a:solidFill>
                  <a:srgbClr val="0095D9"/>
                </a:solidFill>
                <a:effectLst/>
                <a:latin typeface="Meiryo" panose="020B0604030504040204" pitchFamily="50" charset="-128"/>
                <a:ea typeface="Meiryo" panose="020B0604030504040204" pitchFamily="50" charset="-128"/>
              </a:rPr>
              <a:t>DALL-E</a:t>
            </a:r>
            <a:r>
              <a:rPr lang="ja-JP" altLang="en-US" b="1" i="0" dirty="0">
                <a:solidFill>
                  <a:srgbClr val="0095D9"/>
                </a:solidFill>
                <a:effectLst/>
                <a:latin typeface="Meiryo" panose="020B0604030504040204" pitchFamily="50" charset="-128"/>
                <a:ea typeface="Meiryo" panose="020B0604030504040204" pitchFamily="50" charset="-128"/>
              </a:rPr>
              <a:t>では</a:t>
            </a:r>
            <a:r>
              <a:rPr lang="en-US" altLang="ja-JP" b="1" i="0" dirty="0">
                <a:solidFill>
                  <a:srgbClr val="0095D9"/>
                </a:solidFill>
                <a:effectLst/>
                <a:latin typeface="Meiryo" panose="020B0604030504040204" pitchFamily="50" charset="-128"/>
                <a:ea typeface="Meiryo" panose="020B0604030504040204" pitchFamily="50" charset="-128"/>
              </a:rPr>
              <a:t>2</a:t>
            </a:r>
            <a:r>
              <a:rPr lang="ja-JP" altLang="en-US" b="1" i="0" dirty="0">
                <a:solidFill>
                  <a:srgbClr val="0095D9"/>
                </a:solidFill>
                <a:effectLst/>
                <a:latin typeface="Meiryo" panose="020B0604030504040204" pitchFamily="50" charset="-128"/>
                <a:ea typeface="Meiryo" panose="020B0604030504040204" pitchFamily="50" charset="-128"/>
              </a:rPr>
              <a:t>億</a:t>
            </a:r>
            <a:r>
              <a:rPr lang="en-US" altLang="ja-JP" b="1" i="0" dirty="0">
                <a:solidFill>
                  <a:srgbClr val="0095D9"/>
                </a:solidFill>
                <a:effectLst/>
                <a:latin typeface="Meiryo" panose="020B0604030504040204" pitchFamily="50" charset="-128"/>
                <a:ea typeface="Meiryo" panose="020B0604030504040204" pitchFamily="50" charset="-128"/>
              </a:rPr>
              <a:t>5000</a:t>
            </a:r>
            <a:r>
              <a:rPr lang="ja-JP" altLang="en-US" b="1" i="0" dirty="0">
                <a:solidFill>
                  <a:srgbClr val="0095D9"/>
                </a:solidFill>
                <a:effectLst/>
                <a:latin typeface="Meiryo" panose="020B0604030504040204" pitchFamily="50" charset="-128"/>
                <a:ea typeface="Meiryo" panose="020B0604030504040204" pitchFamily="50" charset="-128"/>
              </a:rPr>
              <a:t>万の画像</a:t>
            </a:r>
            <a:r>
              <a:rPr lang="en-US" altLang="ja-JP" b="1" i="0" dirty="0">
                <a:solidFill>
                  <a:srgbClr val="0095D9"/>
                </a:solidFill>
                <a:effectLst/>
                <a:latin typeface="Meiryo" panose="020B0604030504040204" pitchFamily="50" charset="-128"/>
                <a:ea typeface="Meiryo" panose="020B0604030504040204" pitchFamily="50" charset="-128"/>
              </a:rPr>
              <a:t>-</a:t>
            </a:r>
            <a:r>
              <a:rPr lang="ja-JP" altLang="en-US" b="1" i="0" dirty="0">
                <a:solidFill>
                  <a:srgbClr val="0095D9"/>
                </a:solidFill>
                <a:effectLst/>
                <a:latin typeface="Meiryo" panose="020B0604030504040204" pitchFamily="50" charset="-128"/>
                <a:ea typeface="Meiryo" panose="020B0604030504040204" pitchFamily="50" charset="-128"/>
              </a:rPr>
              <a:t>テキストのペアのサンプルを使って、</a:t>
            </a:r>
            <a:r>
              <a:rPr lang="en-US" altLang="ja-JP" b="1" i="0" dirty="0">
                <a:solidFill>
                  <a:srgbClr val="0095D9"/>
                </a:solidFill>
                <a:effectLst/>
                <a:latin typeface="Meiryo" panose="020B0604030504040204" pitchFamily="50" charset="-128"/>
                <a:ea typeface="Meiryo" panose="020B0604030504040204" pitchFamily="50" charset="-128"/>
              </a:rPr>
              <a:t>120</a:t>
            </a:r>
            <a:r>
              <a:rPr lang="ja-JP" altLang="en-US" b="1" i="0" dirty="0">
                <a:solidFill>
                  <a:srgbClr val="0095D9"/>
                </a:solidFill>
                <a:effectLst/>
                <a:latin typeface="Meiryo" panose="020B0604030504040204" pitchFamily="50" charset="-128"/>
                <a:ea typeface="Meiryo" panose="020B0604030504040204" pitchFamily="50" charset="-128"/>
              </a:rPr>
              <a:t>億のパラメータを持つ</a:t>
            </a:r>
            <a:r>
              <a:rPr lang="en-US" altLang="ja-JP" b="1" i="0" dirty="0">
                <a:solidFill>
                  <a:srgbClr val="0095D9"/>
                </a:solidFill>
                <a:effectLst/>
                <a:latin typeface="Meiryo" panose="020B0604030504040204" pitchFamily="50" charset="-128"/>
                <a:ea typeface="Meiryo" panose="020B0604030504040204" pitchFamily="50" charset="-128"/>
              </a:rPr>
              <a:t>Transformer</a:t>
            </a:r>
            <a:r>
              <a:rPr lang="ja-JP" altLang="en-US" b="1" i="0" dirty="0">
                <a:solidFill>
                  <a:srgbClr val="0095D9"/>
                </a:solidFill>
                <a:effectLst/>
                <a:latin typeface="Meiryo" panose="020B0604030504040204" pitchFamily="50" charset="-128"/>
                <a:ea typeface="Meiryo" panose="020B0604030504040204" pitchFamily="50" charset="-128"/>
              </a:rPr>
              <a:t>モデルを学習させます</a:t>
            </a:r>
            <a:r>
              <a:rPr lang="ja-JP" altLang="en-US" b="0" i="0" dirty="0">
                <a:solidFill>
                  <a:srgbClr val="444444"/>
                </a:solidFill>
                <a:effectLst/>
                <a:latin typeface="Meiryo" panose="020B0604030504040204" pitchFamily="50" charset="-128"/>
                <a:ea typeface="Meiryo" panose="020B0604030504040204" pitchFamily="50" charset="-128"/>
              </a:rPr>
              <a:t>。</a:t>
            </a:r>
          </a:p>
          <a:p>
            <a:pPr algn="l"/>
            <a:r>
              <a:rPr lang="ja-JP" altLang="en-US" b="0" i="0" dirty="0">
                <a:solidFill>
                  <a:srgbClr val="444444"/>
                </a:solidFill>
                <a:effectLst/>
                <a:latin typeface="Meiryo" panose="020B0604030504040204" pitchFamily="50" charset="-128"/>
                <a:ea typeface="Meiryo" panose="020B0604030504040204" pitchFamily="50" charset="-128"/>
              </a:rPr>
              <a:t>画像の生成時には、</a:t>
            </a:r>
            <a:r>
              <a:rPr lang="ja-JP" altLang="en-US" b="1" i="0" dirty="0">
                <a:solidFill>
                  <a:srgbClr val="444444"/>
                </a:solidFill>
                <a:effectLst/>
                <a:latin typeface="Meiryo" panose="020B0604030504040204" pitchFamily="50" charset="-128"/>
                <a:ea typeface="Meiryo" panose="020B0604030504040204" pitchFamily="50" charset="-128"/>
              </a:rPr>
              <a:t>キャプションであるテキスト情報を学習済みの</a:t>
            </a:r>
            <a:r>
              <a:rPr lang="en-US" altLang="ja-JP" b="1" i="0" dirty="0">
                <a:solidFill>
                  <a:srgbClr val="444444"/>
                </a:solidFill>
                <a:effectLst/>
                <a:latin typeface="Meiryo" panose="020B0604030504040204" pitchFamily="50" charset="-128"/>
                <a:ea typeface="Meiryo" panose="020B0604030504040204" pitchFamily="50" charset="-128"/>
              </a:rPr>
              <a:t>Transformer</a:t>
            </a:r>
            <a:r>
              <a:rPr lang="ja-JP" altLang="en-US" b="1" i="0" dirty="0">
                <a:solidFill>
                  <a:srgbClr val="444444"/>
                </a:solidFill>
                <a:effectLst/>
                <a:latin typeface="Meiryo" panose="020B0604030504040204" pitchFamily="50" charset="-128"/>
                <a:ea typeface="Meiryo" panose="020B0604030504040204" pitchFamily="50" charset="-128"/>
              </a:rPr>
              <a:t>に与え、</a:t>
            </a:r>
            <a:r>
              <a:rPr lang="en-US" altLang="ja-JP" b="1" i="0" dirty="0">
                <a:solidFill>
                  <a:srgbClr val="444444"/>
                </a:solidFill>
                <a:effectLst/>
                <a:latin typeface="Meiryo" panose="020B0604030504040204" pitchFamily="50" charset="-128"/>
                <a:ea typeface="Meiryo" panose="020B0604030504040204" pitchFamily="50" charset="-128"/>
              </a:rPr>
              <a:t>32×32</a:t>
            </a:r>
            <a:r>
              <a:rPr lang="ja-JP" altLang="en-US" b="1" i="0" dirty="0">
                <a:solidFill>
                  <a:srgbClr val="444444"/>
                </a:solidFill>
                <a:effectLst/>
                <a:latin typeface="Meiryo" panose="020B0604030504040204" pitchFamily="50" charset="-128"/>
                <a:ea typeface="Meiryo" panose="020B0604030504040204" pitchFamily="50" charset="-128"/>
              </a:rPr>
              <a:t>の潜在変数</a:t>
            </a:r>
            <a:r>
              <a:rPr lang="en-US" altLang="ja-JP" b="0" i="0" u="none" strike="noStrike" dirty="0">
                <a:solidFill>
                  <a:srgbClr val="444444"/>
                </a:solidFill>
                <a:effectLst/>
                <a:latin typeface="MathJax_Math-italic"/>
                <a:ea typeface="Meiryo" panose="020B0604030504040204" pitchFamily="50" charset="-128"/>
              </a:rPr>
              <a:t>z</a:t>
            </a:r>
            <a:r>
              <a:rPr lang="ja-JP" altLang="en-US" b="1" i="0" dirty="0">
                <a:solidFill>
                  <a:srgbClr val="444444"/>
                </a:solidFill>
                <a:effectLst/>
                <a:latin typeface="Meiryo" panose="020B0604030504040204" pitchFamily="50" charset="-128"/>
                <a:ea typeface="Meiryo" panose="020B0604030504040204" pitchFamily="50" charset="-128"/>
              </a:rPr>
              <a:t>を生成し、その潜在変数から</a:t>
            </a:r>
            <a:r>
              <a:rPr lang="en-US" altLang="ja-JP" b="1" i="0" dirty="0">
                <a:solidFill>
                  <a:srgbClr val="444444"/>
                </a:solidFill>
                <a:effectLst/>
                <a:latin typeface="Meiryo" panose="020B0604030504040204" pitchFamily="50" charset="-128"/>
                <a:ea typeface="Meiryo" panose="020B0604030504040204" pitchFamily="50" charset="-128"/>
              </a:rPr>
              <a:t>VQ-VAE</a:t>
            </a:r>
            <a:r>
              <a:rPr lang="ja-JP" altLang="en-US" b="1" i="0" dirty="0">
                <a:solidFill>
                  <a:srgbClr val="444444"/>
                </a:solidFill>
                <a:effectLst/>
                <a:latin typeface="Meiryo" panose="020B0604030504040204" pitchFamily="50" charset="-128"/>
                <a:ea typeface="Meiryo" panose="020B0604030504040204" pitchFamily="50" charset="-128"/>
              </a:rPr>
              <a:t>を使って画像を生成する</a:t>
            </a:r>
            <a:r>
              <a:rPr lang="en-US" altLang="ja-JP" b="1" i="0" dirty="0">
                <a:solidFill>
                  <a:srgbClr val="444444"/>
                </a:solidFill>
                <a:effectLst/>
                <a:latin typeface="Meiryo" panose="020B0604030504040204" pitchFamily="50" charset="-128"/>
                <a:ea typeface="Meiryo" panose="020B0604030504040204" pitchFamily="50" charset="-128"/>
              </a:rPr>
              <a:t>(</a:t>
            </a:r>
            <a:r>
              <a:rPr lang="ja-JP" altLang="en-US" b="1" i="0" dirty="0">
                <a:solidFill>
                  <a:srgbClr val="444444"/>
                </a:solidFill>
                <a:effectLst/>
                <a:latin typeface="Meiryo" panose="020B0604030504040204" pitchFamily="50" charset="-128"/>
                <a:ea typeface="Meiryo" panose="020B0604030504040204" pitchFamily="50" charset="-128"/>
              </a:rPr>
              <a:t>復元する</a:t>
            </a:r>
            <a:r>
              <a:rPr lang="en-US" altLang="ja-JP" b="1" i="0" dirty="0">
                <a:solidFill>
                  <a:srgbClr val="444444"/>
                </a:solidFill>
                <a:effectLst/>
                <a:latin typeface="Meiryo" panose="020B0604030504040204" pitchFamily="50" charset="-128"/>
                <a:ea typeface="Meiryo" panose="020B0604030504040204" pitchFamily="50" charset="-128"/>
              </a:rPr>
              <a:t>)</a:t>
            </a:r>
            <a:r>
              <a:rPr lang="ja-JP" altLang="en-US" b="0" i="0" dirty="0">
                <a:solidFill>
                  <a:srgbClr val="444444"/>
                </a:solidFill>
                <a:effectLst/>
                <a:latin typeface="Meiryo" panose="020B0604030504040204" pitchFamily="50" charset="-128"/>
                <a:ea typeface="Meiryo" panose="020B0604030504040204" pitchFamily="50" charset="-128"/>
              </a:rPr>
              <a:t>といった手順です。</a:t>
            </a:r>
          </a:p>
        </p:txBody>
      </p:sp>
      <p:sp>
        <p:nvSpPr>
          <p:cNvPr id="4" name="スライド番号プレースホルダー 3"/>
          <p:cNvSpPr>
            <a:spLocks noGrp="1"/>
          </p:cNvSpPr>
          <p:nvPr>
            <p:ph type="sldNum" sz="quarter" idx="5"/>
          </p:nvPr>
        </p:nvSpPr>
        <p:spPr/>
        <p:txBody>
          <a:bodyPr/>
          <a:lstStyle/>
          <a:p>
            <a:fld id="{7BF7AE1E-6975-4060-9229-B57094300692}" type="slidenum">
              <a:rPr kumimoji="1" lang="ja-JP" altLang="en-US" smtClean="0"/>
              <a:t>20</a:t>
            </a:fld>
            <a:endParaRPr kumimoji="1" lang="ja-JP" altLang="en-US"/>
          </a:p>
        </p:txBody>
      </p:sp>
    </p:spTree>
    <p:extLst>
      <p:ext uri="{BB962C8B-B14F-4D97-AF65-F5344CB8AC3E}">
        <p14:creationId xmlns:p14="http://schemas.microsoft.com/office/powerpoint/2010/main" val="1131227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novel view synthesis</a:t>
            </a:r>
            <a:r>
              <a:rPr lang="ja-JP" altLang="ja-JP" dirty="0"/>
              <a:t>新規ビュー合成</a:t>
            </a:r>
            <a:endParaRPr lang="en-US" altLang="ja-JP" dirty="0"/>
          </a:p>
          <a:p>
            <a:endParaRPr kumimoji="1" lang="en-US" altLang="ja-JP" dirty="0"/>
          </a:p>
          <a:p>
            <a:pPr lvl="1"/>
            <a:r>
              <a:rPr lang="en-US" altLang="ja-JP" sz="1200" b="1" i="0" dirty="0">
                <a:solidFill>
                  <a:srgbClr val="3E3E3E"/>
                </a:solidFill>
                <a:effectLst/>
                <a:latin typeface="Arial" panose="020B0604020202020204" pitchFamily="34" charset="0"/>
              </a:rPr>
              <a:t>Generator</a:t>
            </a:r>
            <a:r>
              <a:rPr lang="ja-JP" altLang="en-US" sz="1200" b="0" i="0" dirty="0">
                <a:solidFill>
                  <a:srgbClr val="3E3E3E"/>
                </a:solidFill>
                <a:effectLst/>
                <a:latin typeface="Arial" panose="020B0604020202020204" pitchFamily="34" charset="0"/>
              </a:rPr>
              <a:t>は、背景を生成する</a:t>
            </a:r>
            <a:r>
              <a:rPr lang="en-US" altLang="ja-JP" sz="1200" b="1" i="0" dirty="0" err="1">
                <a:solidFill>
                  <a:srgbClr val="3E3E3E"/>
                </a:solidFill>
                <a:effectLst/>
                <a:latin typeface="Arial" panose="020B0604020202020204" pitchFamily="34" charset="0"/>
              </a:rPr>
              <a:t>Gbg</a:t>
            </a:r>
            <a:r>
              <a:rPr lang="ja-JP" altLang="en-US" sz="1200" b="1" i="0" dirty="0">
                <a:solidFill>
                  <a:srgbClr val="3E3E3E"/>
                </a:solidFill>
                <a:effectLst/>
                <a:latin typeface="Arial" panose="020B0604020202020204" pitchFamily="34" charset="0"/>
              </a:rPr>
              <a:t>、</a:t>
            </a:r>
            <a:r>
              <a:rPr lang="ja-JP" altLang="en-US" sz="1200" b="0" i="0" dirty="0">
                <a:solidFill>
                  <a:srgbClr val="3E3E3E"/>
                </a:solidFill>
                <a:effectLst/>
                <a:latin typeface="Arial" panose="020B0604020202020204" pitchFamily="34" charset="0"/>
              </a:rPr>
              <a:t>ソースの特徴量を抽出する</a:t>
            </a:r>
            <a:r>
              <a:rPr lang="en-US" altLang="ja-JP" sz="1200" b="1" i="0" dirty="0" err="1">
                <a:solidFill>
                  <a:srgbClr val="3E3E3E"/>
                </a:solidFill>
                <a:effectLst/>
                <a:latin typeface="Arial" panose="020B0604020202020204" pitchFamily="34" charset="0"/>
              </a:rPr>
              <a:t>Gsid</a:t>
            </a:r>
            <a:r>
              <a:rPr lang="ja-JP" altLang="en-US" sz="1200" b="0" i="0" dirty="0">
                <a:solidFill>
                  <a:srgbClr val="3E3E3E"/>
                </a:solidFill>
                <a:effectLst/>
                <a:latin typeface="Arial" panose="020B0604020202020204" pitchFamily="34" charset="0"/>
              </a:rPr>
              <a:t>、背景情報・ソースの特徴量・リファレンスの３つを合成する</a:t>
            </a:r>
            <a:r>
              <a:rPr lang="en-US" altLang="ja-JP" sz="1200" b="1" i="0" dirty="0" err="1">
                <a:solidFill>
                  <a:srgbClr val="3E3E3E"/>
                </a:solidFill>
                <a:effectLst/>
                <a:latin typeface="Arial" panose="020B0604020202020204" pitchFamily="34" charset="0"/>
              </a:rPr>
              <a:t>Gtsf</a:t>
            </a:r>
            <a:r>
              <a:rPr lang="en-US" altLang="ja-JP" sz="1200" b="1" i="0" dirty="0">
                <a:solidFill>
                  <a:srgbClr val="3E3E3E"/>
                </a:solidFill>
                <a:effectLst/>
                <a:latin typeface="Arial" panose="020B0604020202020204" pitchFamily="34" charset="0"/>
              </a:rPr>
              <a:t> </a:t>
            </a:r>
            <a:r>
              <a:rPr lang="ja-JP" altLang="en-US" sz="1200" b="0" i="0" dirty="0">
                <a:solidFill>
                  <a:srgbClr val="3E3E3E"/>
                </a:solidFill>
                <a:effectLst/>
                <a:latin typeface="Arial" panose="020B0604020202020204" pitchFamily="34" charset="0"/>
              </a:rPr>
              <a:t>の</a:t>
            </a:r>
            <a:r>
              <a:rPr lang="en-US" altLang="ja-JP" sz="1200" b="0" i="0" dirty="0">
                <a:solidFill>
                  <a:srgbClr val="3E3E3E"/>
                </a:solidFill>
                <a:effectLst/>
                <a:latin typeface="Arial" panose="020B0604020202020204" pitchFamily="34" charset="0"/>
              </a:rPr>
              <a:t>3</a:t>
            </a:r>
            <a:r>
              <a:rPr lang="ja-JP" altLang="en-US" sz="1200" b="0" i="0" dirty="0">
                <a:solidFill>
                  <a:srgbClr val="3E3E3E"/>
                </a:solidFill>
                <a:effectLst/>
                <a:latin typeface="Arial" panose="020B0604020202020204" pitchFamily="34" charset="0"/>
              </a:rPr>
              <a:t>つによって構成されています。</a:t>
            </a:r>
            <a:r>
              <a:rPr lang="en-US" altLang="ja-JP" sz="1200" b="1" i="0" dirty="0">
                <a:solidFill>
                  <a:srgbClr val="3E3E3E"/>
                </a:solidFill>
                <a:effectLst/>
                <a:latin typeface="Arial" panose="020B0604020202020204" pitchFamily="34" charset="0"/>
              </a:rPr>
              <a:t>Attentional </a:t>
            </a:r>
            <a:r>
              <a:rPr lang="en-US" altLang="ja-JP" sz="1200" b="1" i="0" dirty="0" err="1">
                <a:solidFill>
                  <a:srgbClr val="3E3E3E"/>
                </a:solidFill>
                <a:effectLst/>
                <a:latin typeface="Arial" panose="020B0604020202020204" pitchFamily="34" charset="0"/>
              </a:rPr>
              <a:t>Liqiid</a:t>
            </a:r>
            <a:r>
              <a:rPr lang="en-US" altLang="ja-JP" sz="1200" b="1" i="0" dirty="0">
                <a:solidFill>
                  <a:srgbClr val="3E3E3E"/>
                </a:solidFill>
                <a:effectLst/>
                <a:latin typeface="Arial" panose="020B0604020202020204" pitchFamily="34" charset="0"/>
              </a:rPr>
              <a:t> Warping Block </a:t>
            </a:r>
            <a:r>
              <a:rPr lang="ja-JP" altLang="en-US" sz="1200" b="0" i="0" dirty="0">
                <a:solidFill>
                  <a:srgbClr val="3E3E3E"/>
                </a:solidFill>
                <a:effectLst/>
                <a:latin typeface="Arial" panose="020B0604020202020204" pitchFamily="34" charset="0"/>
              </a:rPr>
              <a:t>は、ソースの特徴量をリファレンスに反映させる役割を果たす。</a:t>
            </a:r>
          </a:p>
          <a:p>
            <a:pPr lvl="1"/>
            <a:r>
              <a:rPr lang="en-US" altLang="ja-JP" sz="1200" b="1" i="0" dirty="0">
                <a:solidFill>
                  <a:srgbClr val="3E3E3E"/>
                </a:solidFill>
                <a:effectLst/>
                <a:latin typeface="Arial" panose="020B0604020202020204" pitchFamily="34" charset="0"/>
              </a:rPr>
              <a:t>Discriminator</a:t>
            </a:r>
            <a:r>
              <a:rPr lang="ja-JP" altLang="en-US" sz="1200" b="0" i="0" dirty="0">
                <a:solidFill>
                  <a:srgbClr val="3E3E3E"/>
                </a:solidFill>
                <a:effectLst/>
                <a:latin typeface="Arial" panose="020B0604020202020204" pitchFamily="34" charset="0"/>
              </a:rPr>
              <a:t>は、全体を判定する</a:t>
            </a:r>
            <a:r>
              <a:rPr lang="en-US" altLang="ja-JP" sz="1200" b="1" i="0" dirty="0" err="1">
                <a:solidFill>
                  <a:srgbClr val="3E3E3E"/>
                </a:solidFill>
                <a:effectLst/>
                <a:latin typeface="Arial" panose="020B0604020202020204" pitchFamily="34" charset="0"/>
              </a:rPr>
              <a:t>Dglobal</a:t>
            </a:r>
            <a:r>
              <a:rPr lang="ja-JP" altLang="en-US" sz="1200" b="0" i="0" dirty="0">
                <a:solidFill>
                  <a:srgbClr val="3E3E3E"/>
                </a:solidFill>
                <a:effectLst/>
                <a:latin typeface="Arial" panose="020B0604020202020204" pitchFamily="34" charset="0"/>
              </a:rPr>
              <a:t>、ボディーのみクロップして判定する</a:t>
            </a:r>
            <a:r>
              <a:rPr lang="en-US" altLang="ja-JP" sz="1200" b="1" i="0" dirty="0" err="1">
                <a:solidFill>
                  <a:srgbClr val="3E3E3E"/>
                </a:solidFill>
                <a:effectLst/>
                <a:latin typeface="Arial" panose="020B0604020202020204" pitchFamily="34" charset="0"/>
              </a:rPr>
              <a:t>Dbody</a:t>
            </a:r>
            <a:r>
              <a:rPr lang="ja-JP" altLang="en-US" sz="1200" b="0" i="0" dirty="0">
                <a:solidFill>
                  <a:srgbClr val="3E3E3E"/>
                </a:solidFill>
                <a:effectLst/>
                <a:latin typeface="Arial" panose="020B0604020202020204" pitchFamily="34" charset="0"/>
              </a:rPr>
              <a:t>、頭のみクロップして判定する</a:t>
            </a:r>
            <a:r>
              <a:rPr lang="en-US" altLang="ja-JP" sz="1200" b="1" i="0" dirty="0" err="1">
                <a:solidFill>
                  <a:srgbClr val="3E3E3E"/>
                </a:solidFill>
                <a:effectLst/>
                <a:latin typeface="Arial" panose="020B0604020202020204" pitchFamily="34" charset="0"/>
              </a:rPr>
              <a:t>Dhead</a:t>
            </a:r>
            <a:r>
              <a:rPr lang="ja-JP" altLang="en-US" sz="1200" b="0" i="0" dirty="0">
                <a:solidFill>
                  <a:srgbClr val="3E3E3E"/>
                </a:solidFill>
                <a:effectLst/>
                <a:latin typeface="Arial" panose="020B0604020202020204" pitchFamily="34" charset="0"/>
              </a:rPr>
              <a:t>の</a:t>
            </a:r>
            <a:r>
              <a:rPr lang="en-US" altLang="ja-JP" sz="1200" b="0" i="0" dirty="0">
                <a:solidFill>
                  <a:srgbClr val="3E3E3E"/>
                </a:solidFill>
                <a:effectLst/>
                <a:latin typeface="Arial" panose="020B0604020202020204" pitchFamily="34" charset="0"/>
              </a:rPr>
              <a:t>3</a:t>
            </a:r>
            <a:r>
              <a:rPr lang="ja-JP" altLang="en-US" sz="1200" b="0" i="0" dirty="0">
                <a:solidFill>
                  <a:srgbClr val="3E3E3E"/>
                </a:solidFill>
                <a:effectLst/>
                <a:latin typeface="Arial" panose="020B0604020202020204" pitchFamily="34" charset="0"/>
              </a:rPr>
              <a:t>つによって構成されている。</a:t>
            </a:r>
          </a:p>
          <a:p>
            <a:pPr lvl="1"/>
            <a:r>
              <a:rPr lang="ja-JP" altLang="en-US" sz="1200" b="0" i="0" dirty="0">
                <a:solidFill>
                  <a:srgbClr val="3E3E3E"/>
                </a:solidFill>
                <a:effectLst/>
                <a:latin typeface="Arial" panose="020B0604020202020204" pitchFamily="34" charset="0"/>
              </a:rPr>
              <a:t>　そして、このネットワークでは、骨格データではなく、</a:t>
            </a:r>
            <a:r>
              <a:rPr lang="en-US" altLang="ja-JP" sz="1200" b="1" i="0" dirty="0">
                <a:solidFill>
                  <a:srgbClr val="3E3E3E"/>
                </a:solidFill>
                <a:effectLst/>
                <a:latin typeface="Arial" panose="020B0604020202020204" pitchFamily="34" charset="0"/>
              </a:rPr>
              <a:t>SMPL</a:t>
            </a:r>
            <a:r>
              <a:rPr lang="ja-JP" altLang="en-US" sz="1200" b="0" i="0" dirty="0">
                <a:solidFill>
                  <a:srgbClr val="3E3E3E"/>
                </a:solidFill>
                <a:effectLst/>
                <a:latin typeface="Arial" panose="020B0604020202020204" pitchFamily="34" charset="0"/>
              </a:rPr>
              <a:t>と呼ばれる簡易</a:t>
            </a:r>
            <a:r>
              <a:rPr lang="en-US" altLang="ja-JP" sz="1200" b="0" i="0" dirty="0">
                <a:solidFill>
                  <a:srgbClr val="3E3E3E"/>
                </a:solidFill>
                <a:effectLst/>
                <a:latin typeface="Arial" panose="020B0604020202020204" pitchFamily="34" charset="0"/>
              </a:rPr>
              <a:t>3</a:t>
            </a:r>
            <a:r>
              <a:rPr lang="ja-JP" altLang="en-US" sz="1200" b="0" i="0" dirty="0">
                <a:solidFill>
                  <a:srgbClr val="3E3E3E"/>
                </a:solidFill>
                <a:effectLst/>
                <a:latin typeface="Arial" panose="020B0604020202020204" pitchFamily="34" charset="0"/>
              </a:rPr>
              <a:t>次元モデルを使っている。</a:t>
            </a:r>
            <a:endParaRPr kumimoji="1" lang="en-US" altLang="ja-JP" sz="1200" dirty="0">
              <a:solidFill>
                <a:srgbClr val="3E3E3E"/>
              </a:solidFill>
              <a:latin typeface="Arial" panose="020B0604020202020204" pitchFamily="34" charset="0"/>
              <a:ea typeface="Meiryo UI" panose="020B0604030504040204" pitchFamily="50" charset="-128"/>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7BF7AE1E-6975-4060-9229-B57094300692}" type="slidenum">
              <a:rPr kumimoji="1" lang="ja-JP" altLang="en-US" smtClean="0"/>
              <a:t>5</a:t>
            </a:fld>
            <a:endParaRPr kumimoji="1" lang="ja-JP" altLang="en-US"/>
          </a:p>
        </p:txBody>
      </p:sp>
    </p:spTree>
    <p:extLst>
      <p:ext uri="{BB962C8B-B14F-4D97-AF65-F5344CB8AC3E}">
        <p14:creationId xmlns:p14="http://schemas.microsoft.com/office/powerpoint/2010/main" val="1426533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b="0" i="0" dirty="0">
                <a:solidFill>
                  <a:srgbClr val="3D3D3D"/>
                </a:solidFill>
                <a:effectLst/>
                <a:latin typeface="Helvetica" panose="020B0604020202020204" pitchFamily="34" charset="0"/>
              </a:rPr>
              <a:t>やりたいことは</a:t>
            </a:r>
            <a:r>
              <a:rPr lang="en-US" altLang="ja-JP" b="0" i="0" dirty="0">
                <a:solidFill>
                  <a:srgbClr val="3D3D3D"/>
                </a:solidFill>
                <a:effectLst/>
                <a:latin typeface="Helvetica" panose="020B0604020202020204" pitchFamily="34" charset="0"/>
              </a:rPr>
              <a:t>Source Image </a:t>
            </a:r>
            <a:r>
              <a:rPr lang="en-US" altLang="ja-JP" b="0" i="0" u="none" strike="noStrike" dirty="0">
                <a:solidFill>
                  <a:srgbClr val="3D3D3D"/>
                </a:solidFill>
                <a:effectLst/>
                <a:latin typeface="MathJax_Math-italic"/>
              </a:rPr>
              <a:t>Isi</a:t>
            </a:r>
            <a:r>
              <a:rPr lang="ja-JP" altLang="en-US" b="0" i="0" dirty="0">
                <a:solidFill>
                  <a:srgbClr val="3D3D3D"/>
                </a:solidFill>
                <a:effectLst/>
                <a:latin typeface="Helvetica" panose="020B0604020202020204" pitchFamily="34" charset="0"/>
              </a:rPr>
              <a:t>を</a:t>
            </a:r>
            <a:r>
              <a:rPr lang="en-US" altLang="ja-JP" b="0" i="0" dirty="0">
                <a:solidFill>
                  <a:srgbClr val="3D3D3D"/>
                </a:solidFill>
                <a:effectLst/>
                <a:latin typeface="Helvetica" panose="020B0604020202020204" pitchFamily="34" charset="0"/>
              </a:rPr>
              <a:t>Reference</a:t>
            </a:r>
            <a:r>
              <a:rPr lang="ja-JP" altLang="en-US" b="0" i="0" dirty="0">
                <a:solidFill>
                  <a:srgbClr val="3D3D3D"/>
                </a:solidFill>
                <a:effectLst/>
                <a:latin typeface="Helvetica" panose="020B0604020202020204" pitchFamily="34" charset="0"/>
              </a:rPr>
              <a:t>　</a:t>
            </a:r>
            <a:r>
              <a:rPr lang="en-US" altLang="ja-JP" b="0" i="0" u="none" strike="noStrike" dirty="0" err="1">
                <a:solidFill>
                  <a:srgbClr val="3D3D3D"/>
                </a:solidFill>
                <a:effectLst/>
                <a:latin typeface="MathJax_Math-italic"/>
              </a:rPr>
              <a:t>Ir</a:t>
            </a:r>
            <a:r>
              <a:rPr lang="ja-JP" altLang="en-US" b="0" i="0" dirty="0">
                <a:solidFill>
                  <a:srgbClr val="3D3D3D"/>
                </a:solidFill>
                <a:effectLst/>
                <a:latin typeface="Helvetica" panose="020B0604020202020204" pitchFamily="34" charset="0"/>
              </a:rPr>
              <a:t>のに姿勢にしたい</a:t>
            </a:r>
            <a:r>
              <a:rPr lang="en-US" altLang="ja-JP" b="0" i="0" dirty="0">
                <a:solidFill>
                  <a:srgbClr val="3D3D3D"/>
                </a:solidFill>
                <a:effectLst/>
                <a:latin typeface="Helvetica" panose="020B0604020202020204" pitchFamily="34" charset="0"/>
              </a:rPr>
              <a:t>｡</a:t>
            </a:r>
          </a:p>
          <a:p>
            <a:pPr algn="l"/>
            <a:r>
              <a:rPr lang="ja-JP" altLang="en-US" b="0" i="0" dirty="0">
                <a:solidFill>
                  <a:srgbClr val="3D3D3D"/>
                </a:solidFill>
                <a:effectLst/>
                <a:latin typeface="Helvetica" panose="020B0604020202020204" pitchFamily="34" charset="0"/>
              </a:rPr>
              <a:t>なるべく自然な感じに</a:t>
            </a:r>
            <a:r>
              <a:rPr lang="en-US" altLang="ja-JP" b="0" i="0" dirty="0">
                <a:solidFill>
                  <a:srgbClr val="3D3D3D"/>
                </a:solidFill>
                <a:effectLst/>
                <a:latin typeface="Helvetica" panose="020B0604020202020204" pitchFamily="34" charset="0"/>
              </a:rPr>
              <a:t>｡</a:t>
            </a:r>
          </a:p>
          <a:p>
            <a:pPr algn="l"/>
            <a:r>
              <a:rPr lang="ja-JP" altLang="en-US" b="0" i="0" dirty="0">
                <a:solidFill>
                  <a:srgbClr val="3D3D3D"/>
                </a:solidFill>
                <a:effectLst/>
                <a:latin typeface="Helvetica" panose="020B0604020202020204" pitchFamily="34" charset="0"/>
              </a:rPr>
              <a:t>それを実現するために考えられた流れは</a:t>
            </a:r>
          </a:p>
          <a:p>
            <a:pPr algn="l"/>
            <a:r>
              <a:rPr lang="en-US" altLang="ja-JP" b="0" i="0" dirty="0">
                <a:solidFill>
                  <a:srgbClr val="3D3D3D"/>
                </a:solidFill>
                <a:effectLst/>
                <a:latin typeface="Helvetica" panose="020B0604020202020204" pitchFamily="34" charset="0"/>
              </a:rPr>
              <a:t>1. </a:t>
            </a:r>
            <a:r>
              <a:rPr lang="ja-JP" altLang="en-US" b="0" i="0" dirty="0">
                <a:solidFill>
                  <a:srgbClr val="3D3D3D"/>
                </a:solidFill>
                <a:effectLst/>
                <a:latin typeface="Helvetica" panose="020B0604020202020204" pitchFamily="34" charset="0"/>
              </a:rPr>
              <a:t>画像から</a:t>
            </a:r>
            <a:r>
              <a:rPr lang="en-US" altLang="ja-JP" b="0" i="0" dirty="0">
                <a:solidFill>
                  <a:srgbClr val="3D3D3D"/>
                </a:solidFill>
                <a:effectLst/>
                <a:latin typeface="Helvetica" panose="020B0604020202020204" pitchFamily="34" charset="0"/>
              </a:rPr>
              <a:t>Human Mesh Recovery(HMR)</a:t>
            </a:r>
            <a:r>
              <a:rPr lang="ja-JP" altLang="en-US" b="0" i="0" dirty="0">
                <a:solidFill>
                  <a:srgbClr val="3D3D3D"/>
                </a:solidFill>
                <a:effectLst/>
                <a:latin typeface="Helvetica" panose="020B0604020202020204" pitchFamily="34" charset="0"/>
              </a:rPr>
              <a:t>というタスクを行い</a:t>
            </a:r>
            <a:r>
              <a:rPr lang="en-US" altLang="ja-JP" b="0" i="0" dirty="0">
                <a:solidFill>
                  <a:srgbClr val="3D3D3D"/>
                </a:solidFill>
                <a:effectLst/>
                <a:latin typeface="Helvetica" panose="020B0604020202020204" pitchFamily="34" charset="0"/>
              </a:rPr>
              <a:t>, 2</a:t>
            </a:r>
            <a:r>
              <a:rPr lang="ja-JP" altLang="en-US" b="0" i="0" dirty="0">
                <a:solidFill>
                  <a:srgbClr val="3D3D3D"/>
                </a:solidFill>
                <a:effectLst/>
                <a:latin typeface="Helvetica" panose="020B0604020202020204" pitchFamily="34" charset="0"/>
              </a:rPr>
              <a:t>次元画像から</a:t>
            </a:r>
            <a:r>
              <a:rPr lang="en-US" altLang="ja-JP" b="0" i="0" dirty="0">
                <a:solidFill>
                  <a:srgbClr val="3D3D3D"/>
                </a:solidFill>
                <a:effectLst/>
                <a:latin typeface="Helvetica" panose="020B0604020202020204" pitchFamily="34" charset="0"/>
              </a:rPr>
              <a:t>3</a:t>
            </a:r>
            <a:r>
              <a:rPr lang="ja-JP" altLang="en-US" b="0" i="0" dirty="0">
                <a:solidFill>
                  <a:srgbClr val="3D3D3D"/>
                </a:solidFill>
                <a:effectLst/>
                <a:latin typeface="Helvetica" panose="020B0604020202020204" pitchFamily="34" charset="0"/>
              </a:rPr>
              <a:t>次元のメッシュ情報を推定してする</a:t>
            </a:r>
            <a:r>
              <a:rPr lang="en-US" altLang="ja-JP" b="0" i="0" dirty="0">
                <a:solidFill>
                  <a:srgbClr val="3D3D3D"/>
                </a:solidFill>
                <a:effectLst/>
                <a:latin typeface="Helvetica" panose="020B0604020202020204" pitchFamily="34" charset="0"/>
              </a:rPr>
              <a:t>｡</a:t>
            </a:r>
            <a:br>
              <a:rPr lang="en-US" altLang="ja-JP" b="0" i="0" dirty="0">
                <a:solidFill>
                  <a:srgbClr val="3D3D3D"/>
                </a:solidFill>
                <a:effectLst/>
                <a:latin typeface="Helvetica" panose="020B0604020202020204" pitchFamily="34" charset="0"/>
              </a:rPr>
            </a:br>
            <a:r>
              <a:rPr lang="en-US" altLang="ja-JP" b="0" i="0" dirty="0">
                <a:solidFill>
                  <a:srgbClr val="3D3D3D"/>
                </a:solidFill>
                <a:effectLst/>
                <a:latin typeface="Helvetica" panose="020B0604020202020204" pitchFamily="34" charset="0"/>
              </a:rPr>
              <a:t>2. 3</a:t>
            </a:r>
            <a:r>
              <a:rPr lang="ja-JP" altLang="en-US" b="0" i="0" dirty="0">
                <a:solidFill>
                  <a:srgbClr val="3D3D3D"/>
                </a:solidFill>
                <a:effectLst/>
                <a:latin typeface="Helvetica" panose="020B0604020202020204" pitchFamily="34" charset="0"/>
              </a:rPr>
              <a:t>次元メッシュを考慮した画像間の人物部位の対応マップ的な</a:t>
            </a:r>
            <a:r>
              <a:rPr lang="en-US" altLang="ja-JP" b="0" i="0" u="none" strike="noStrike" dirty="0">
                <a:solidFill>
                  <a:srgbClr val="3D3D3D"/>
                </a:solidFill>
                <a:effectLst/>
                <a:latin typeface="MathJax_Math-italic"/>
              </a:rPr>
              <a:t>T</a:t>
            </a:r>
            <a:r>
              <a:rPr lang="ja-JP" altLang="en-US" b="0" i="0" dirty="0">
                <a:solidFill>
                  <a:srgbClr val="3D3D3D"/>
                </a:solidFill>
                <a:effectLst/>
                <a:latin typeface="Helvetica" panose="020B0604020202020204" pitchFamily="34" charset="0"/>
              </a:rPr>
              <a:t>をつくる </a:t>
            </a:r>
            <a:r>
              <a:rPr lang="en-US" altLang="ja-JP" b="0" i="0" dirty="0">
                <a:solidFill>
                  <a:srgbClr val="3D3D3D"/>
                </a:solidFill>
                <a:effectLst/>
                <a:latin typeface="Helvetica" panose="020B0604020202020204" pitchFamily="34" charset="0"/>
              </a:rPr>
              <a:t>(Transformation flow</a:t>
            </a:r>
            <a:r>
              <a:rPr lang="ja-JP" altLang="en-US" b="0" i="0" dirty="0">
                <a:solidFill>
                  <a:srgbClr val="3D3D3D"/>
                </a:solidFill>
                <a:effectLst/>
                <a:latin typeface="Helvetica" panose="020B0604020202020204" pitchFamily="34" charset="0"/>
              </a:rPr>
              <a:t>と呼んでいる</a:t>
            </a:r>
            <a:r>
              <a:rPr lang="en-US" altLang="ja-JP" b="0" i="0" dirty="0">
                <a:solidFill>
                  <a:srgbClr val="3D3D3D"/>
                </a:solidFill>
                <a:effectLst/>
                <a:latin typeface="Helvetica" panose="020B0604020202020204" pitchFamily="34" charset="0"/>
              </a:rPr>
              <a:t>)｡</a:t>
            </a:r>
            <a:br>
              <a:rPr lang="en-US" altLang="ja-JP" b="0" i="0" dirty="0">
                <a:solidFill>
                  <a:srgbClr val="3D3D3D"/>
                </a:solidFill>
                <a:effectLst/>
                <a:latin typeface="Helvetica" panose="020B0604020202020204" pitchFamily="34" charset="0"/>
              </a:rPr>
            </a:br>
            <a:r>
              <a:rPr lang="en-US" altLang="ja-JP" b="0" i="0" dirty="0">
                <a:solidFill>
                  <a:srgbClr val="3D3D3D"/>
                </a:solidFill>
                <a:effectLst/>
                <a:latin typeface="Helvetica" panose="020B0604020202020204" pitchFamily="34" charset="0"/>
              </a:rPr>
              <a:t>3. </a:t>
            </a:r>
            <a:r>
              <a:rPr lang="en-US" altLang="ja-JP" b="0" i="0" u="none" strike="noStrike" dirty="0">
                <a:solidFill>
                  <a:srgbClr val="3D3D3D"/>
                </a:solidFill>
                <a:effectLst/>
                <a:latin typeface="MathJax_Math-italic"/>
              </a:rPr>
              <a:t>T</a:t>
            </a:r>
            <a:r>
              <a:rPr lang="ja-JP" altLang="en-US" b="0" i="0" dirty="0">
                <a:solidFill>
                  <a:srgbClr val="3D3D3D"/>
                </a:solidFill>
                <a:effectLst/>
                <a:latin typeface="Helvetica" panose="020B0604020202020204" pitchFamily="34" charset="0"/>
              </a:rPr>
              <a:t>を使って</a:t>
            </a:r>
            <a:r>
              <a:rPr lang="en-US" altLang="ja-JP" b="0" i="0" u="none" strike="noStrike" dirty="0">
                <a:solidFill>
                  <a:srgbClr val="3D3D3D"/>
                </a:solidFill>
                <a:effectLst/>
                <a:latin typeface="MathJax_Math-italic"/>
              </a:rPr>
              <a:t>Isi</a:t>
            </a:r>
            <a:r>
              <a:rPr lang="ja-JP" altLang="en-US" b="0" i="0" dirty="0">
                <a:solidFill>
                  <a:srgbClr val="3D3D3D"/>
                </a:solidFill>
                <a:effectLst/>
                <a:latin typeface="Helvetica" panose="020B0604020202020204" pitchFamily="34" charset="0"/>
              </a:rPr>
              <a:t>を</a:t>
            </a:r>
            <a:r>
              <a:rPr lang="en-US" altLang="ja-JP" b="0" i="0" u="none" strike="noStrike" dirty="0" err="1">
                <a:solidFill>
                  <a:srgbClr val="3D3D3D"/>
                </a:solidFill>
                <a:effectLst/>
                <a:latin typeface="Helvetica" panose="020B0604020202020204" pitchFamily="34" charset="0"/>
              </a:rPr>
              <a:t>Ir</a:t>
            </a:r>
            <a:r>
              <a:rPr lang="ja-JP" altLang="en-US" b="0" i="0" dirty="0">
                <a:solidFill>
                  <a:srgbClr val="3D3D3D"/>
                </a:solidFill>
                <a:effectLst/>
                <a:latin typeface="Helvetica" panose="020B0604020202020204" pitchFamily="34" charset="0"/>
              </a:rPr>
              <a:t>の姿勢にした</a:t>
            </a:r>
            <a:r>
              <a:rPr lang="en-US" altLang="ja-JP" b="0" i="0" u="none" strike="noStrike" dirty="0" err="1">
                <a:solidFill>
                  <a:srgbClr val="3D3D3D"/>
                </a:solidFill>
                <a:effectLst/>
                <a:latin typeface="Helvetica" panose="020B0604020202020204" pitchFamily="34" charset="0"/>
              </a:rPr>
              <a:t>Itsyn</a:t>
            </a:r>
            <a:r>
              <a:rPr lang="ja-JP" altLang="en-US" b="0" i="0" dirty="0">
                <a:solidFill>
                  <a:srgbClr val="3D3D3D"/>
                </a:solidFill>
                <a:effectLst/>
                <a:latin typeface="Helvetica" panose="020B0604020202020204" pitchFamily="34" charset="0"/>
              </a:rPr>
              <a:t>を生成する</a:t>
            </a:r>
            <a:r>
              <a:rPr lang="en-US" altLang="ja-JP" b="0" i="0" dirty="0">
                <a:solidFill>
                  <a:srgbClr val="3D3D3D"/>
                </a:solidFill>
                <a:effectLst/>
                <a:latin typeface="Helvetica" panose="020B0604020202020204" pitchFamily="34" charset="0"/>
              </a:rPr>
              <a:t>｡</a:t>
            </a:r>
            <a:br>
              <a:rPr lang="en-US" altLang="ja-JP" b="0" i="0" dirty="0">
                <a:solidFill>
                  <a:srgbClr val="3D3D3D"/>
                </a:solidFill>
                <a:effectLst/>
                <a:latin typeface="Helvetica" panose="020B0604020202020204" pitchFamily="34" charset="0"/>
              </a:rPr>
            </a:br>
            <a:r>
              <a:rPr lang="en-US" altLang="ja-JP" b="0" i="0" dirty="0">
                <a:solidFill>
                  <a:srgbClr val="3D3D3D"/>
                </a:solidFill>
                <a:effectLst/>
                <a:latin typeface="Helvetica" panose="020B0604020202020204" pitchFamily="34" charset="0"/>
              </a:rPr>
              <a:t>4. Convolutional Autoencoder</a:t>
            </a:r>
            <a:r>
              <a:rPr lang="ja-JP" altLang="en-US" b="0" i="0" dirty="0">
                <a:solidFill>
                  <a:srgbClr val="3D3D3D"/>
                </a:solidFill>
                <a:effectLst/>
                <a:latin typeface="Helvetica" panose="020B0604020202020204" pitchFamily="34" charset="0"/>
              </a:rPr>
              <a:t>ライクな </a:t>
            </a:r>
            <a:r>
              <a:rPr lang="en-US" altLang="ja-JP" b="0" i="0" u="none" strike="noStrike" dirty="0">
                <a:solidFill>
                  <a:srgbClr val="3D3D3D"/>
                </a:solidFill>
                <a:effectLst/>
                <a:latin typeface="MathJax_Math-italic"/>
              </a:rPr>
              <a:t>GBG</a:t>
            </a:r>
            <a:r>
              <a:rPr lang="en-US" altLang="ja-JP" b="0" i="0" u="none" strike="noStrike" dirty="0">
                <a:solidFill>
                  <a:srgbClr val="3D3D3D"/>
                </a:solidFill>
                <a:effectLst/>
                <a:latin typeface="MathJax_Main"/>
              </a:rPr>
              <a:t>,</a:t>
            </a:r>
            <a:r>
              <a:rPr lang="en-US" altLang="ja-JP" b="0" i="0" u="none" strike="noStrike" dirty="0">
                <a:solidFill>
                  <a:srgbClr val="3D3D3D"/>
                </a:solidFill>
                <a:effectLst/>
                <a:latin typeface="MathJax_Math-italic"/>
              </a:rPr>
              <a:t>GSID</a:t>
            </a:r>
            <a:r>
              <a:rPr lang="en-US" altLang="ja-JP" b="0" i="0" u="none" strike="noStrike" dirty="0">
                <a:solidFill>
                  <a:srgbClr val="3D3D3D"/>
                </a:solidFill>
                <a:effectLst/>
                <a:latin typeface="MathJax_Main"/>
              </a:rPr>
              <a:t>,</a:t>
            </a:r>
            <a:r>
              <a:rPr lang="en-US" altLang="ja-JP" b="0" i="0" u="none" strike="noStrike" dirty="0">
                <a:solidFill>
                  <a:srgbClr val="3D3D3D"/>
                </a:solidFill>
                <a:effectLst/>
                <a:latin typeface="Helvetica" panose="020B0604020202020204" pitchFamily="34" charset="0"/>
              </a:rPr>
              <a:t>GTSF</a:t>
            </a:r>
            <a:r>
              <a:rPr lang="ja-JP" altLang="en-US" b="0" i="0" dirty="0">
                <a:solidFill>
                  <a:srgbClr val="3D3D3D"/>
                </a:solidFill>
                <a:effectLst/>
                <a:latin typeface="Helvetica" panose="020B0604020202020204" pitchFamily="34" charset="0"/>
              </a:rPr>
              <a:t>を使って </a:t>
            </a:r>
            <a:r>
              <a:rPr lang="en-US" altLang="ja-JP" b="0" i="0" u="none" strike="noStrike" dirty="0">
                <a:solidFill>
                  <a:srgbClr val="3D3D3D"/>
                </a:solidFill>
                <a:effectLst/>
                <a:latin typeface="MathJax_Math-italic"/>
              </a:rPr>
              <a:t>Isi</a:t>
            </a:r>
            <a:r>
              <a:rPr lang="ja-JP" altLang="en-US" b="0" i="0" dirty="0">
                <a:solidFill>
                  <a:srgbClr val="3D3D3D"/>
                </a:solidFill>
                <a:effectLst/>
                <a:latin typeface="Helvetica" panose="020B0604020202020204" pitchFamily="34" charset="0"/>
              </a:rPr>
              <a:t>の背景画像</a:t>
            </a:r>
            <a:r>
              <a:rPr lang="en-US" altLang="ja-JP" b="0" i="0" dirty="0">
                <a:solidFill>
                  <a:srgbClr val="3D3D3D"/>
                </a:solidFill>
                <a:effectLst/>
                <a:latin typeface="Helvetica" panose="020B0604020202020204" pitchFamily="34" charset="0"/>
              </a:rPr>
              <a:t>, </a:t>
            </a:r>
            <a:r>
              <a:rPr lang="en-US" altLang="ja-JP" b="0" i="0" u="none" strike="noStrike" dirty="0">
                <a:solidFill>
                  <a:srgbClr val="3D3D3D"/>
                </a:solidFill>
                <a:effectLst/>
                <a:latin typeface="MathJax_Math-italic"/>
              </a:rPr>
              <a:t>Isi</a:t>
            </a:r>
            <a:r>
              <a:rPr lang="ja-JP" altLang="en-US" b="0" i="0" dirty="0">
                <a:solidFill>
                  <a:srgbClr val="3D3D3D"/>
                </a:solidFill>
                <a:effectLst/>
                <a:latin typeface="Helvetica" panose="020B0604020202020204" pitchFamily="34" charset="0"/>
              </a:rPr>
              <a:t>の人部分のマスク画像と人の画像</a:t>
            </a:r>
            <a:r>
              <a:rPr lang="en-US" altLang="ja-JP" b="0" i="0" dirty="0">
                <a:solidFill>
                  <a:srgbClr val="3D3D3D"/>
                </a:solidFill>
                <a:effectLst/>
                <a:latin typeface="Helvetica" panose="020B0604020202020204" pitchFamily="34" charset="0"/>
              </a:rPr>
              <a:t>, </a:t>
            </a:r>
            <a:r>
              <a:rPr lang="en-US" altLang="ja-JP" b="0" i="0" u="none" strike="noStrike" dirty="0" err="1">
                <a:solidFill>
                  <a:srgbClr val="3D3D3D"/>
                </a:solidFill>
                <a:effectLst/>
                <a:latin typeface="MathJax_Math-italic"/>
              </a:rPr>
              <a:t>Ir</a:t>
            </a:r>
            <a:r>
              <a:rPr lang="ja-JP" altLang="en-US" b="0" i="0" dirty="0">
                <a:solidFill>
                  <a:srgbClr val="3D3D3D"/>
                </a:solidFill>
                <a:effectLst/>
                <a:latin typeface="Helvetica" panose="020B0604020202020204" pitchFamily="34" charset="0"/>
              </a:rPr>
              <a:t>の人部分のマスク画像と人の画像を作ってやる</a:t>
            </a:r>
            <a:r>
              <a:rPr lang="en-US" altLang="ja-JP" b="0" i="0" dirty="0">
                <a:solidFill>
                  <a:srgbClr val="3D3D3D"/>
                </a:solidFill>
                <a:effectLst/>
                <a:latin typeface="Helvetica" panose="020B0604020202020204" pitchFamily="34" charset="0"/>
              </a:rPr>
              <a:t>(</a:t>
            </a:r>
            <a:r>
              <a:rPr lang="ja-JP" altLang="en-US" b="0" i="0" dirty="0">
                <a:solidFill>
                  <a:srgbClr val="3D3D3D"/>
                </a:solidFill>
                <a:effectLst/>
                <a:latin typeface="Helvetica" panose="020B0604020202020204" pitchFamily="34" charset="0"/>
              </a:rPr>
              <a:t>このとき</a:t>
            </a:r>
            <a:r>
              <a:rPr lang="en-US" altLang="ja-JP" b="0" i="0" u="none" strike="noStrike" dirty="0">
                <a:solidFill>
                  <a:srgbClr val="3D3D3D"/>
                </a:solidFill>
                <a:effectLst/>
                <a:latin typeface="MathJax_Math-italic"/>
              </a:rPr>
              <a:t>LWB</a:t>
            </a:r>
            <a:r>
              <a:rPr lang="en-US" altLang="ja-JP" b="0" i="0" u="none" strike="noStrike" dirty="0">
                <a:solidFill>
                  <a:srgbClr val="3D3D3D"/>
                </a:solidFill>
                <a:effectLst/>
                <a:latin typeface="MathJax_Main"/>
              </a:rPr>
              <a:t>/</a:t>
            </a:r>
            <a:r>
              <a:rPr lang="en-US" altLang="ja-JP" b="0" i="0" u="none" strike="noStrike" dirty="0" err="1">
                <a:solidFill>
                  <a:srgbClr val="3D3D3D"/>
                </a:solidFill>
                <a:effectLst/>
                <a:latin typeface="Helvetica" panose="020B0604020202020204" pitchFamily="34" charset="0"/>
              </a:rPr>
              <a:t>AttLWB</a:t>
            </a:r>
            <a:r>
              <a:rPr lang="ja-JP" altLang="en-US" b="0" i="0" dirty="0">
                <a:solidFill>
                  <a:srgbClr val="3D3D3D"/>
                </a:solidFill>
                <a:effectLst/>
                <a:latin typeface="Helvetica" panose="020B0604020202020204" pitchFamily="34" charset="0"/>
              </a:rPr>
              <a:t>という機構を使って</a:t>
            </a:r>
            <a:r>
              <a:rPr lang="en-US" altLang="ja-JP" b="0" i="0" u="none" strike="noStrike" dirty="0">
                <a:solidFill>
                  <a:srgbClr val="3D3D3D"/>
                </a:solidFill>
                <a:effectLst/>
                <a:latin typeface="MathJax_Math-italic"/>
              </a:rPr>
              <a:t>GSID</a:t>
            </a:r>
            <a:r>
              <a:rPr lang="ja-JP" altLang="en-US" b="0" i="0" dirty="0">
                <a:solidFill>
                  <a:srgbClr val="3D3D3D"/>
                </a:solidFill>
                <a:effectLst/>
                <a:latin typeface="Helvetica" panose="020B0604020202020204" pitchFamily="34" charset="0"/>
              </a:rPr>
              <a:t>から</a:t>
            </a:r>
            <a:r>
              <a:rPr lang="en-US" altLang="ja-JP" b="0" i="0" u="none" strike="noStrike" dirty="0">
                <a:solidFill>
                  <a:srgbClr val="3D3D3D"/>
                </a:solidFill>
                <a:effectLst/>
                <a:latin typeface="MathJax_Math-italic"/>
              </a:rPr>
              <a:t>GTSF</a:t>
            </a:r>
            <a:r>
              <a:rPr lang="ja-JP" altLang="en-US" b="0" i="0" dirty="0">
                <a:solidFill>
                  <a:srgbClr val="3D3D3D"/>
                </a:solidFill>
                <a:effectLst/>
                <a:latin typeface="Helvetica" panose="020B0604020202020204" pitchFamily="34" charset="0"/>
              </a:rPr>
              <a:t>に情報を送り込んでやっているようだ</a:t>
            </a:r>
            <a:r>
              <a:rPr lang="en-US" altLang="ja-JP" b="0" i="0" dirty="0">
                <a:solidFill>
                  <a:srgbClr val="3D3D3D"/>
                </a:solidFill>
                <a:effectLst/>
                <a:latin typeface="Helvetica" panose="020B0604020202020204" pitchFamily="34" charset="0"/>
              </a:rPr>
              <a:t>)｡</a:t>
            </a:r>
            <a:br>
              <a:rPr lang="en-US" altLang="ja-JP" b="0" i="0" dirty="0">
                <a:solidFill>
                  <a:srgbClr val="3D3D3D"/>
                </a:solidFill>
                <a:effectLst/>
                <a:latin typeface="Helvetica" panose="020B0604020202020204" pitchFamily="34" charset="0"/>
              </a:rPr>
            </a:br>
            <a:r>
              <a:rPr lang="en-US" altLang="ja-JP" b="0" i="0" dirty="0">
                <a:solidFill>
                  <a:srgbClr val="3D3D3D"/>
                </a:solidFill>
                <a:effectLst/>
                <a:latin typeface="Helvetica" panose="020B0604020202020204" pitchFamily="34" charset="0"/>
              </a:rPr>
              <a:t>5. </a:t>
            </a:r>
            <a:r>
              <a:rPr lang="en-US" altLang="ja-JP" b="0" i="0" u="none" strike="noStrike" dirty="0">
                <a:solidFill>
                  <a:srgbClr val="3D3D3D"/>
                </a:solidFill>
                <a:effectLst/>
                <a:latin typeface="MathJax_Math-italic"/>
              </a:rPr>
              <a:t>GBG</a:t>
            </a:r>
            <a:r>
              <a:rPr lang="en-US" altLang="ja-JP" b="0" i="0" u="none" strike="noStrike" dirty="0">
                <a:solidFill>
                  <a:srgbClr val="3D3D3D"/>
                </a:solidFill>
                <a:effectLst/>
                <a:latin typeface="MathJax_Main"/>
              </a:rPr>
              <a:t>,</a:t>
            </a:r>
            <a:r>
              <a:rPr lang="en-US" altLang="ja-JP" b="0" i="0" u="none" strike="noStrike" dirty="0">
                <a:solidFill>
                  <a:srgbClr val="3D3D3D"/>
                </a:solidFill>
                <a:effectLst/>
                <a:latin typeface="MathJax_Math-italic"/>
              </a:rPr>
              <a:t> </a:t>
            </a:r>
            <a:r>
              <a:rPr lang="en-US" altLang="ja-JP" b="0" i="0" u="none" strike="noStrike" dirty="0">
                <a:solidFill>
                  <a:srgbClr val="3D3D3D"/>
                </a:solidFill>
                <a:effectLst/>
                <a:latin typeface="Helvetica" panose="020B0604020202020204" pitchFamily="34" charset="0"/>
              </a:rPr>
              <a:t>GSID</a:t>
            </a:r>
            <a:r>
              <a:rPr lang="ja-JP" altLang="en-US" b="0" i="0" dirty="0">
                <a:solidFill>
                  <a:srgbClr val="3D3D3D"/>
                </a:solidFill>
                <a:effectLst/>
                <a:latin typeface="Helvetica" panose="020B0604020202020204" pitchFamily="34" charset="0"/>
              </a:rPr>
              <a:t>から生成された背景画像と人の画像を合成して画像</a:t>
            </a:r>
            <a:r>
              <a:rPr lang="en-US" altLang="ja-JP" b="0" i="0" u="none" strike="noStrike" dirty="0" err="1">
                <a:solidFill>
                  <a:srgbClr val="3D3D3D"/>
                </a:solidFill>
                <a:effectLst/>
                <a:latin typeface="MathJax_Math-italic"/>
              </a:rPr>
              <a:t>I</a:t>
            </a:r>
            <a:r>
              <a:rPr lang="en-US" altLang="ja-JP" b="0" i="0" u="none" strike="noStrike" dirty="0" err="1">
                <a:solidFill>
                  <a:srgbClr val="3D3D3D"/>
                </a:solidFill>
                <a:effectLst/>
                <a:latin typeface="MathJax_Main"/>
              </a:rPr>
              <a:t>^</a:t>
            </a:r>
            <a:r>
              <a:rPr lang="en-US" altLang="ja-JP" b="0" i="0" u="none" strike="noStrike" dirty="0" err="1">
                <a:solidFill>
                  <a:srgbClr val="3D3D3D"/>
                </a:solidFill>
                <a:effectLst/>
                <a:latin typeface="MathJax_Math-italic"/>
              </a:rPr>
              <a:t>si</a:t>
            </a:r>
            <a:r>
              <a:rPr lang="ja-JP" altLang="en-US" b="0" i="0" dirty="0">
                <a:solidFill>
                  <a:srgbClr val="3D3D3D"/>
                </a:solidFill>
                <a:effectLst/>
                <a:latin typeface="Helvetica" panose="020B0604020202020204" pitchFamily="34" charset="0"/>
              </a:rPr>
              <a:t>を作る</a:t>
            </a:r>
            <a:r>
              <a:rPr lang="en-US" altLang="ja-JP" b="0" i="0" dirty="0">
                <a:solidFill>
                  <a:srgbClr val="3D3D3D"/>
                </a:solidFill>
                <a:effectLst/>
                <a:latin typeface="Helvetica" panose="020B0604020202020204" pitchFamily="34" charset="0"/>
              </a:rPr>
              <a:t>｡</a:t>
            </a:r>
            <a:br>
              <a:rPr lang="en-US" altLang="ja-JP" b="0" i="0" dirty="0">
                <a:solidFill>
                  <a:srgbClr val="3D3D3D"/>
                </a:solidFill>
                <a:effectLst/>
                <a:latin typeface="Helvetica" panose="020B0604020202020204" pitchFamily="34" charset="0"/>
              </a:rPr>
            </a:br>
            <a:r>
              <a:rPr lang="en-US" altLang="ja-JP" b="0" i="0" dirty="0">
                <a:solidFill>
                  <a:srgbClr val="3D3D3D"/>
                </a:solidFill>
                <a:effectLst/>
                <a:latin typeface="Helvetica" panose="020B0604020202020204" pitchFamily="34" charset="0"/>
              </a:rPr>
              <a:t>6. </a:t>
            </a:r>
            <a:r>
              <a:rPr lang="en-US" altLang="ja-JP" b="0" i="0" u="none" strike="noStrike" dirty="0">
                <a:solidFill>
                  <a:srgbClr val="3D3D3D"/>
                </a:solidFill>
                <a:effectLst/>
                <a:latin typeface="MathJax_Math-italic"/>
              </a:rPr>
              <a:t>GBG</a:t>
            </a:r>
            <a:r>
              <a:rPr lang="en-US" altLang="ja-JP" b="0" i="0" u="none" strike="noStrike" dirty="0">
                <a:solidFill>
                  <a:srgbClr val="3D3D3D"/>
                </a:solidFill>
                <a:effectLst/>
                <a:latin typeface="Helvetica" panose="020B0604020202020204" pitchFamily="34" charset="0"/>
              </a:rPr>
              <a:t>,GTSF</a:t>
            </a:r>
            <a:r>
              <a:rPr lang="ja-JP" altLang="en-US" b="0" i="0" dirty="0">
                <a:solidFill>
                  <a:srgbClr val="3D3D3D"/>
                </a:solidFill>
                <a:effectLst/>
                <a:latin typeface="Helvetica" panose="020B0604020202020204" pitchFamily="34" charset="0"/>
              </a:rPr>
              <a:t>から生成された背景画像と人の画像を合成して画像</a:t>
            </a:r>
            <a:r>
              <a:rPr lang="en-US" altLang="ja-JP" b="0" i="0" u="none" strike="noStrike" dirty="0" err="1">
                <a:solidFill>
                  <a:srgbClr val="3D3D3D"/>
                </a:solidFill>
                <a:effectLst/>
                <a:latin typeface="MathJax_Math-italic"/>
              </a:rPr>
              <a:t>synI</a:t>
            </a:r>
            <a:r>
              <a:rPr lang="en-US" altLang="ja-JP" b="0" i="0" u="none" strike="noStrike" dirty="0" err="1">
                <a:solidFill>
                  <a:srgbClr val="3D3D3D"/>
                </a:solidFill>
                <a:effectLst/>
                <a:latin typeface="MathJax_Main"/>
              </a:rPr>
              <a:t>^</a:t>
            </a:r>
            <a:r>
              <a:rPr lang="en-US" altLang="ja-JP" b="0" i="0" u="none" strike="noStrike" dirty="0" err="1">
                <a:solidFill>
                  <a:srgbClr val="3D3D3D"/>
                </a:solidFill>
                <a:effectLst/>
                <a:latin typeface="Helvetica" panose="020B0604020202020204" pitchFamily="34" charset="0"/>
              </a:rPr>
              <a:t>t</a:t>
            </a:r>
            <a:r>
              <a:rPr lang="ja-JP" altLang="en-US" b="0" i="0" dirty="0">
                <a:solidFill>
                  <a:srgbClr val="3D3D3D"/>
                </a:solidFill>
                <a:effectLst/>
                <a:latin typeface="Helvetica" panose="020B0604020202020204" pitchFamily="34" charset="0"/>
              </a:rPr>
              <a:t>を作る </a:t>
            </a:r>
            <a:r>
              <a:rPr lang="en-US" altLang="ja-JP" b="0" i="0" dirty="0">
                <a:solidFill>
                  <a:srgbClr val="3D3D3D"/>
                </a:solidFill>
                <a:effectLst/>
                <a:latin typeface="Helvetica" panose="020B0604020202020204" pitchFamily="34" charset="0"/>
              </a:rPr>
              <a:t>(</a:t>
            </a:r>
            <a:r>
              <a:rPr lang="ja-JP" altLang="en-US" b="0" i="0" dirty="0">
                <a:solidFill>
                  <a:srgbClr val="3D3D3D"/>
                </a:solidFill>
                <a:effectLst/>
                <a:latin typeface="Helvetica" panose="020B0604020202020204" pitchFamily="34" charset="0"/>
              </a:rPr>
              <a:t>これがお目当てのやつ</a:t>
            </a:r>
            <a:r>
              <a:rPr lang="en-US" altLang="ja-JP" b="0" i="0" dirty="0">
                <a:solidFill>
                  <a:srgbClr val="3D3D3D"/>
                </a:solidFill>
                <a:effectLst/>
                <a:latin typeface="Helvetica" panose="020B0604020202020204" pitchFamily="34" charset="0"/>
              </a:rPr>
              <a:t>)｡</a:t>
            </a:r>
            <a:br>
              <a:rPr lang="en-US" altLang="ja-JP" b="0" i="0" dirty="0">
                <a:solidFill>
                  <a:srgbClr val="3D3D3D"/>
                </a:solidFill>
                <a:effectLst/>
                <a:latin typeface="Helvetica" panose="020B0604020202020204" pitchFamily="34" charset="0"/>
              </a:rPr>
            </a:br>
            <a:endParaRPr lang="en-US" altLang="ja-JP" b="0" i="0" dirty="0">
              <a:solidFill>
                <a:srgbClr val="3D3D3D"/>
              </a:solidFill>
              <a:effectLst/>
              <a:latin typeface="Helvetica" panose="020B0604020202020204" pitchFamily="34" charset="0"/>
            </a:endParaRPr>
          </a:p>
          <a:p>
            <a:pPr algn="l"/>
            <a:r>
              <a:rPr lang="ja-JP" altLang="en-US" b="0" i="0" dirty="0">
                <a:solidFill>
                  <a:srgbClr val="3D3D3D"/>
                </a:solidFill>
                <a:effectLst/>
                <a:latin typeface="Helvetica" panose="020B0604020202020204" pitchFamily="34" charset="0"/>
              </a:rPr>
              <a:t>上の流れでいい感じの結果を得るために</a:t>
            </a:r>
          </a:p>
          <a:p>
            <a:pPr algn="l"/>
            <a:r>
              <a:rPr lang="en-US" altLang="ja-JP" b="0" i="0" dirty="0">
                <a:solidFill>
                  <a:srgbClr val="3D3D3D"/>
                </a:solidFill>
                <a:effectLst/>
                <a:latin typeface="Helvetica" panose="020B0604020202020204" pitchFamily="34" charset="0"/>
              </a:rPr>
              <a:t>- </a:t>
            </a:r>
            <a:r>
              <a:rPr lang="en-US" altLang="ja-JP" b="0" i="0" u="none" strike="noStrike" dirty="0" err="1">
                <a:solidFill>
                  <a:srgbClr val="3D3D3D"/>
                </a:solidFill>
                <a:effectLst/>
                <a:latin typeface="MathJax_Math-italic"/>
              </a:rPr>
              <a:t>I</a:t>
            </a:r>
            <a:r>
              <a:rPr lang="en-US" altLang="ja-JP" b="0" i="0" u="none" strike="noStrike" dirty="0" err="1">
                <a:solidFill>
                  <a:srgbClr val="3D3D3D"/>
                </a:solidFill>
                <a:effectLst/>
                <a:latin typeface="MathJax_Main"/>
              </a:rPr>
              <a:t>^</a:t>
            </a:r>
            <a:r>
              <a:rPr lang="en-US" altLang="ja-JP" b="0" i="0" u="none" strike="noStrike" dirty="0" err="1">
                <a:solidFill>
                  <a:srgbClr val="3D3D3D"/>
                </a:solidFill>
                <a:effectLst/>
                <a:latin typeface="MathJax_Math-italic"/>
              </a:rPr>
              <a:t>si</a:t>
            </a:r>
            <a:r>
              <a:rPr lang="ja-JP" altLang="en-US" b="0" i="0" dirty="0">
                <a:solidFill>
                  <a:srgbClr val="3D3D3D"/>
                </a:solidFill>
                <a:effectLst/>
                <a:latin typeface="Helvetica" panose="020B0604020202020204" pitchFamily="34" charset="0"/>
              </a:rPr>
              <a:t>をなるだけ</a:t>
            </a:r>
            <a:r>
              <a:rPr lang="en-US" altLang="ja-JP" b="0" i="0" u="none" strike="noStrike" dirty="0">
                <a:solidFill>
                  <a:srgbClr val="3D3D3D"/>
                </a:solidFill>
                <a:effectLst/>
                <a:latin typeface="MathJax_Math-italic"/>
              </a:rPr>
              <a:t>Isi</a:t>
            </a:r>
            <a:r>
              <a:rPr lang="ja-JP" altLang="en-US" b="0" i="0" dirty="0">
                <a:solidFill>
                  <a:srgbClr val="3D3D3D"/>
                </a:solidFill>
                <a:effectLst/>
                <a:latin typeface="Helvetica" panose="020B0604020202020204" pitchFamily="34" charset="0"/>
              </a:rPr>
              <a:t>っぽくしたい気持ち</a:t>
            </a:r>
            <a:br>
              <a:rPr lang="ja-JP" altLang="en-US" b="0" i="0" dirty="0">
                <a:solidFill>
                  <a:srgbClr val="3D3D3D"/>
                </a:solidFill>
                <a:effectLst/>
                <a:latin typeface="Helvetica" panose="020B0604020202020204" pitchFamily="34" charset="0"/>
              </a:rPr>
            </a:br>
            <a:r>
              <a:rPr lang="en-US" altLang="ja-JP" b="0" i="0" dirty="0">
                <a:solidFill>
                  <a:srgbClr val="3D3D3D"/>
                </a:solidFill>
                <a:effectLst/>
                <a:latin typeface="Helvetica" panose="020B0604020202020204" pitchFamily="34" charset="0"/>
              </a:rPr>
              <a:t>- </a:t>
            </a:r>
            <a:r>
              <a:rPr lang="en-US" altLang="ja-JP" b="0" i="0" u="none" strike="noStrike" dirty="0" err="1">
                <a:solidFill>
                  <a:srgbClr val="3D3D3D"/>
                </a:solidFill>
                <a:effectLst/>
                <a:latin typeface="MathJax_Math-italic"/>
              </a:rPr>
              <a:t>synI</a:t>
            </a:r>
            <a:r>
              <a:rPr lang="en-US" altLang="ja-JP" b="0" i="0" u="none" strike="noStrike" dirty="0" err="1">
                <a:solidFill>
                  <a:srgbClr val="3D3D3D"/>
                </a:solidFill>
                <a:effectLst/>
                <a:latin typeface="MathJax_Main"/>
              </a:rPr>
              <a:t>^</a:t>
            </a:r>
            <a:r>
              <a:rPr lang="en-US" altLang="ja-JP" b="0" i="0" u="none" strike="noStrike" dirty="0" err="1">
                <a:solidFill>
                  <a:srgbClr val="3D3D3D"/>
                </a:solidFill>
                <a:effectLst/>
                <a:latin typeface="Helvetica" panose="020B0604020202020204" pitchFamily="34" charset="0"/>
              </a:rPr>
              <a:t>t</a:t>
            </a:r>
            <a:r>
              <a:rPr lang="ja-JP" altLang="en-US" b="0" i="0" dirty="0">
                <a:solidFill>
                  <a:srgbClr val="3D3D3D"/>
                </a:solidFill>
                <a:effectLst/>
                <a:latin typeface="Helvetica" panose="020B0604020202020204" pitchFamily="34" charset="0"/>
              </a:rPr>
              <a:t>を偽物</a:t>
            </a:r>
            <a:r>
              <a:rPr lang="en-US" altLang="ja-JP" b="0" i="0" dirty="0">
                <a:solidFill>
                  <a:srgbClr val="3D3D3D"/>
                </a:solidFill>
                <a:effectLst/>
                <a:latin typeface="Helvetica" panose="020B0604020202020204" pitchFamily="34" charset="0"/>
              </a:rPr>
              <a:t>, </a:t>
            </a:r>
            <a:r>
              <a:rPr lang="en-US" altLang="ja-JP" b="0" i="0" u="none" strike="noStrike" dirty="0" err="1">
                <a:solidFill>
                  <a:srgbClr val="3D3D3D"/>
                </a:solidFill>
                <a:effectLst/>
                <a:latin typeface="MathJax_Math-italic"/>
              </a:rPr>
              <a:t>Ir</a:t>
            </a:r>
            <a:r>
              <a:rPr lang="ja-JP" altLang="en-US" b="0" i="0" dirty="0">
                <a:solidFill>
                  <a:srgbClr val="3D3D3D"/>
                </a:solidFill>
                <a:effectLst/>
                <a:latin typeface="Helvetica" panose="020B0604020202020204" pitchFamily="34" charset="0"/>
              </a:rPr>
              <a:t>を本物として</a:t>
            </a:r>
            <a:r>
              <a:rPr lang="en-US" altLang="ja-JP" b="0" i="0" dirty="0">
                <a:solidFill>
                  <a:srgbClr val="3D3D3D"/>
                </a:solidFill>
                <a:effectLst/>
                <a:latin typeface="Helvetica" panose="020B0604020202020204" pitchFamily="34" charset="0"/>
              </a:rPr>
              <a:t>, </a:t>
            </a:r>
            <a:r>
              <a:rPr lang="ja-JP" altLang="en-US" b="0" i="0" dirty="0">
                <a:solidFill>
                  <a:srgbClr val="3D3D3D"/>
                </a:solidFill>
                <a:effectLst/>
                <a:latin typeface="Helvetica" panose="020B0604020202020204" pitchFamily="34" charset="0"/>
              </a:rPr>
              <a:t>それらが見分けがつかないようにした気持ち</a:t>
            </a:r>
            <a:r>
              <a:rPr lang="en-US" altLang="ja-JP" b="0" i="0" dirty="0">
                <a:solidFill>
                  <a:srgbClr val="3D3D3D"/>
                </a:solidFill>
                <a:effectLst/>
                <a:latin typeface="Helvetica" panose="020B0604020202020204" pitchFamily="34" charset="0"/>
              </a:rPr>
              <a:t>(</a:t>
            </a:r>
            <a:r>
              <a:rPr lang="ja-JP" altLang="en-US" b="0" i="0" dirty="0">
                <a:solidFill>
                  <a:srgbClr val="3D3D3D"/>
                </a:solidFill>
                <a:effectLst/>
                <a:latin typeface="Helvetica" panose="020B0604020202020204" pitchFamily="34" charset="0"/>
              </a:rPr>
              <a:t>ここが</a:t>
            </a:r>
            <a:r>
              <a:rPr lang="en-US" altLang="ja-JP" b="0" i="0" dirty="0">
                <a:solidFill>
                  <a:srgbClr val="3D3D3D"/>
                </a:solidFill>
                <a:effectLst/>
                <a:latin typeface="Helvetica" panose="020B0604020202020204" pitchFamily="34" charset="0"/>
              </a:rPr>
              <a:t>GAN</a:t>
            </a:r>
            <a:r>
              <a:rPr lang="ja-JP" altLang="en-US" b="0" i="0" dirty="0">
                <a:solidFill>
                  <a:srgbClr val="3D3D3D"/>
                </a:solidFill>
                <a:effectLst/>
                <a:latin typeface="Helvetica" panose="020B0604020202020204" pitchFamily="34" charset="0"/>
              </a:rPr>
              <a:t>な要素</a:t>
            </a:r>
            <a:r>
              <a:rPr lang="en-US" altLang="ja-JP" b="0" i="0" dirty="0">
                <a:solidFill>
                  <a:srgbClr val="3D3D3D"/>
                </a:solidFill>
                <a:effectLst/>
                <a:latin typeface="Helvetica" panose="020B0604020202020204" pitchFamily="34" charset="0"/>
              </a:rPr>
              <a:t>)</a:t>
            </a:r>
            <a:br>
              <a:rPr lang="en-US" altLang="ja-JP" b="0" i="0" dirty="0">
                <a:solidFill>
                  <a:srgbClr val="3D3D3D"/>
                </a:solidFill>
                <a:effectLst/>
                <a:latin typeface="Helvetica" panose="020B0604020202020204" pitchFamily="34" charset="0"/>
              </a:rPr>
            </a:br>
            <a:r>
              <a:rPr lang="ja-JP" altLang="en-US" b="0" i="0" dirty="0">
                <a:solidFill>
                  <a:srgbClr val="3D3D3D"/>
                </a:solidFill>
                <a:effectLst/>
                <a:latin typeface="Helvetica" panose="020B0604020202020204" pitchFamily="34" charset="0"/>
              </a:rPr>
              <a:t>をあわせて学習する感じ</a:t>
            </a:r>
            <a:r>
              <a:rPr lang="en-US" altLang="ja-JP" b="0" i="0" dirty="0">
                <a:solidFill>
                  <a:srgbClr val="3D3D3D"/>
                </a:solidFill>
                <a:effectLst/>
                <a:latin typeface="Helvetica" panose="020B0604020202020204" pitchFamily="34" charset="0"/>
              </a:rPr>
              <a:t>｡</a:t>
            </a:r>
          </a:p>
          <a:p>
            <a:pPr algn="l"/>
            <a:r>
              <a:rPr lang="ja-JP" altLang="en-US" b="0" i="0" dirty="0">
                <a:solidFill>
                  <a:srgbClr val="3D3D3D"/>
                </a:solidFill>
                <a:effectLst/>
                <a:latin typeface="Helvetica" panose="020B0604020202020204" pitchFamily="34" charset="0"/>
              </a:rPr>
              <a:t>あと一旦</a:t>
            </a:r>
            <a:r>
              <a:rPr lang="en-US" altLang="ja-JP" b="0" i="0" dirty="0">
                <a:solidFill>
                  <a:srgbClr val="3D3D3D"/>
                </a:solidFill>
                <a:effectLst/>
                <a:latin typeface="Helvetica" panose="020B0604020202020204" pitchFamily="34" charset="0"/>
              </a:rPr>
              <a:t>3D</a:t>
            </a:r>
            <a:r>
              <a:rPr lang="ja-JP" altLang="en-US" b="0" i="0" dirty="0">
                <a:solidFill>
                  <a:srgbClr val="3D3D3D"/>
                </a:solidFill>
                <a:effectLst/>
                <a:latin typeface="Helvetica" panose="020B0604020202020204" pitchFamily="34" charset="0"/>
              </a:rPr>
              <a:t>メッシュにして</a:t>
            </a:r>
            <a:r>
              <a:rPr lang="en-US" altLang="ja-JP" b="0" i="0" dirty="0">
                <a:solidFill>
                  <a:srgbClr val="3D3D3D"/>
                </a:solidFill>
                <a:effectLst/>
                <a:latin typeface="Helvetica" panose="020B0604020202020204" pitchFamily="34" charset="0"/>
              </a:rPr>
              <a:t>3</a:t>
            </a:r>
            <a:r>
              <a:rPr lang="ja-JP" altLang="en-US" b="0" i="0" dirty="0">
                <a:solidFill>
                  <a:srgbClr val="3D3D3D"/>
                </a:solidFill>
                <a:effectLst/>
                <a:latin typeface="Helvetica" panose="020B0604020202020204" pitchFamily="34" charset="0"/>
              </a:rPr>
              <a:t>次元的な情報も考えているんだってところがポイントらしいです</a:t>
            </a:r>
            <a:r>
              <a:rPr lang="en-US" altLang="ja-JP" b="0" i="0" dirty="0">
                <a:solidFill>
                  <a:srgbClr val="3D3D3D"/>
                </a:solidFill>
                <a:effectLst/>
                <a:latin typeface="Helvetica" panose="020B0604020202020204" pitchFamily="34" charset="0"/>
              </a:rPr>
              <a:t>｡ </a:t>
            </a:r>
            <a:r>
              <a:rPr lang="ja-JP" altLang="en-US" b="0" i="0" dirty="0">
                <a:solidFill>
                  <a:srgbClr val="3D3D3D"/>
                </a:solidFill>
                <a:effectLst/>
                <a:latin typeface="Helvetica" panose="020B0604020202020204" pitchFamily="34" charset="0"/>
              </a:rPr>
              <a:t>あとあと</a:t>
            </a:r>
            <a:r>
              <a:rPr lang="en-US" altLang="ja-JP" b="0" i="0" u="none" strike="noStrike" dirty="0">
                <a:solidFill>
                  <a:srgbClr val="3D3D3D"/>
                </a:solidFill>
                <a:effectLst/>
                <a:latin typeface="MathJax_Math-italic"/>
              </a:rPr>
              <a:t>LWB</a:t>
            </a:r>
            <a:r>
              <a:rPr lang="en-US" altLang="ja-JP" b="0" i="0" u="none" strike="noStrike" dirty="0">
                <a:solidFill>
                  <a:srgbClr val="3D3D3D"/>
                </a:solidFill>
                <a:effectLst/>
                <a:latin typeface="MathJax_Main"/>
              </a:rPr>
              <a:t>/</a:t>
            </a:r>
            <a:r>
              <a:rPr lang="en-US" altLang="ja-JP" b="0" i="0" u="none" strike="noStrike" dirty="0" err="1">
                <a:solidFill>
                  <a:srgbClr val="3D3D3D"/>
                </a:solidFill>
                <a:effectLst/>
                <a:latin typeface="Helvetica" panose="020B0604020202020204" pitchFamily="34" charset="0"/>
              </a:rPr>
              <a:t>AttLWB</a:t>
            </a:r>
            <a:r>
              <a:rPr lang="ja-JP" altLang="en-US" b="0" i="0" dirty="0">
                <a:solidFill>
                  <a:srgbClr val="3D3D3D"/>
                </a:solidFill>
                <a:effectLst/>
                <a:latin typeface="Helvetica" panose="020B0604020202020204" pitchFamily="34" charset="0"/>
              </a:rPr>
              <a:t>のところで人物を再構築するために使う特徴量を流し込んでやるところもポイントらしい</a:t>
            </a:r>
            <a:r>
              <a:rPr lang="en-US" altLang="ja-JP" b="0" i="0" dirty="0">
                <a:solidFill>
                  <a:srgbClr val="3D3D3D"/>
                </a:solidFill>
                <a:effectLst/>
                <a:latin typeface="Helvetica" panose="020B0604020202020204" pitchFamily="34" charset="0"/>
              </a:rPr>
              <a:t>｡</a:t>
            </a:r>
          </a:p>
        </p:txBody>
      </p:sp>
      <p:sp>
        <p:nvSpPr>
          <p:cNvPr id="4" name="スライド番号プレースホルダー 3"/>
          <p:cNvSpPr>
            <a:spLocks noGrp="1"/>
          </p:cNvSpPr>
          <p:nvPr>
            <p:ph type="sldNum" sz="quarter" idx="5"/>
          </p:nvPr>
        </p:nvSpPr>
        <p:spPr/>
        <p:txBody>
          <a:bodyPr/>
          <a:lstStyle/>
          <a:p>
            <a:fld id="{7BF7AE1E-6975-4060-9229-B57094300692}" type="slidenum">
              <a:rPr kumimoji="1" lang="ja-JP" altLang="en-US" smtClean="0"/>
              <a:t>6</a:t>
            </a:fld>
            <a:endParaRPr kumimoji="1" lang="ja-JP" altLang="en-US"/>
          </a:p>
        </p:txBody>
      </p:sp>
    </p:spTree>
    <p:extLst>
      <p:ext uri="{BB962C8B-B14F-4D97-AF65-F5344CB8AC3E}">
        <p14:creationId xmlns:p14="http://schemas.microsoft.com/office/powerpoint/2010/main" val="1130280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BF7AE1E-6975-4060-9229-B57094300692}" type="slidenum">
              <a:rPr kumimoji="1" lang="ja-JP" altLang="en-US" smtClean="0"/>
              <a:t>7</a:t>
            </a:fld>
            <a:endParaRPr kumimoji="1" lang="ja-JP" altLang="en-US"/>
          </a:p>
        </p:txBody>
      </p:sp>
    </p:spTree>
    <p:extLst>
      <p:ext uri="{BB962C8B-B14F-4D97-AF65-F5344CB8AC3E}">
        <p14:creationId xmlns:p14="http://schemas.microsoft.com/office/powerpoint/2010/main" val="445090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BF7AE1E-6975-4060-9229-B57094300692}" type="slidenum">
              <a:rPr kumimoji="1" lang="ja-JP" altLang="en-US" smtClean="0"/>
              <a:t>8</a:t>
            </a:fld>
            <a:endParaRPr kumimoji="1" lang="ja-JP" altLang="en-US"/>
          </a:p>
        </p:txBody>
      </p:sp>
    </p:spTree>
    <p:extLst>
      <p:ext uri="{BB962C8B-B14F-4D97-AF65-F5344CB8AC3E}">
        <p14:creationId xmlns:p14="http://schemas.microsoft.com/office/powerpoint/2010/main" val="790305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BF7AE1E-6975-4060-9229-B57094300692}" type="slidenum">
              <a:rPr kumimoji="1" lang="ja-JP" altLang="en-US" smtClean="0"/>
              <a:t>9</a:t>
            </a:fld>
            <a:endParaRPr kumimoji="1" lang="ja-JP" altLang="en-US"/>
          </a:p>
        </p:txBody>
      </p:sp>
    </p:spTree>
    <p:extLst>
      <p:ext uri="{BB962C8B-B14F-4D97-AF65-F5344CB8AC3E}">
        <p14:creationId xmlns:p14="http://schemas.microsoft.com/office/powerpoint/2010/main" val="3792571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BF7AE1E-6975-4060-9229-B57094300692}" type="slidenum">
              <a:rPr kumimoji="1" lang="ja-JP" altLang="en-US" smtClean="0"/>
              <a:t>10</a:t>
            </a:fld>
            <a:endParaRPr kumimoji="1" lang="ja-JP" altLang="en-US"/>
          </a:p>
        </p:txBody>
      </p:sp>
    </p:spTree>
    <p:extLst>
      <p:ext uri="{BB962C8B-B14F-4D97-AF65-F5344CB8AC3E}">
        <p14:creationId xmlns:p14="http://schemas.microsoft.com/office/powerpoint/2010/main" val="25113846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BF7AE1E-6975-4060-9229-B57094300692}" type="slidenum">
              <a:rPr kumimoji="1" lang="ja-JP" altLang="en-US" smtClean="0"/>
              <a:t>11</a:t>
            </a:fld>
            <a:endParaRPr kumimoji="1" lang="ja-JP" altLang="en-US"/>
          </a:p>
        </p:txBody>
      </p:sp>
    </p:spTree>
    <p:extLst>
      <p:ext uri="{BB962C8B-B14F-4D97-AF65-F5344CB8AC3E}">
        <p14:creationId xmlns:p14="http://schemas.microsoft.com/office/powerpoint/2010/main" val="1904751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Heroku App Super User:</a:t>
            </a:r>
          </a:p>
          <a:p>
            <a:r>
              <a:rPr kumimoji="1" lang="en-US" altLang="ja-JP" dirty="0"/>
              <a:t>user: user</a:t>
            </a:r>
          </a:p>
          <a:p>
            <a:r>
              <a:rPr kumimoji="1" lang="en-US" altLang="ja-JP" dirty="0" err="1"/>
              <a:t>pwd</a:t>
            </a:r>
            <a:r>
              <a:rPr kumimoji="1" lang="en-US" altLang="ja-JP" dirty="0"/>
              <a:t>: password</a:t>
            </a:r>
            <a:endParaRPr kumimoji="1" lang="ja-JP" altLang="en-US" dirty="0"/>
          </a:p>
        </p:txBody>
      </p:sp>
      <p:sp>
        <p:nvSpPr>
          <p:cNvPr id="4" name="スライド番号プレースホルダー 3"/>
          <p:cNvSpPr>
            <a:spLocks noGrp="1"/>
          </p:cNvSpPr>
          <p:nvPr>
            <p:ph type="sldNum" sz="quarter" idx="5"/>
          </p:nvPr>
        </p:nvSpPr>
        <p:spPr/>
        <p:txBody>
          <a:bodyPr/>
          <a:lstStyle/>
          <a:p>
            <a:fld id="{7BF7AE1E-6975-4060-9229-B57094300692}" type="slidenum">
              <a:rPr kumimoji="1" lang="ja-JP" altLang="en-US" smtClean="0"/>
              <a:t>16</a:t>
            </a:fld>
            <a:endParaRPr kumimoji="1" lang="ja-JP" altLang="en-US"/>
          </a:p>
        </p:txBody>
      </p:sp>
    </p:spTree>
    <p:extLst>
      <p:ext uri="{BB962C8B-B14F-4D97-AF65-F5344CB8AC3E}">
        <p14:creationId xmlns:p14="http://schemas.microsoft.com/office/powerpoint/2010/main" val="1108884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3592D34-31DF-4702-9DF3-D4D13F518CC3}" type="datetime1">
              <a:rPr lang="en-US" altLang="ja-JP" smtClean="0"/>
              <a:t>2/13/2022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095645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D0BBBA5-4265-4F18-89BE-D8439D8A5420}" type="datetime1">
              <a:rPr lang="en-US" altLang="ja-JP" smtClean="0"/>
              <a:t>2/13/2022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745364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C74052E-45DD-43F3-AA7C-FCB08C2A6F3F}" type="datetime1">
              <a:rPr lang="en-US" altLang="ja-JP" smtClean="0"/>
              <a:t>2/13/2022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705401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03F6981-3A76-4811-9557-79BAADCDA54D}" type="datetime1">
              <a:rPr lang="en-US" altLang="ja-JP" smtClean="0"/>
              <a:t>2/13/2022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985840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48D93EA5-B51D-4FBD-A0E1-43142D502AF3}" type="datetime1">
              <a:rPr lang="en-US" altLang="ja-JP" smtClean="0"/>
              <a:t>2/13/2022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585496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875620A3-388E-42AA-8AE4-D62084FAD0E8}" type="datetime1">
              <a:rPr lang="en-US" altLang="ja-JP" smtClean="0"/>
              <a:t>2/13/2022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66784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7BD52B0-62B1-47E2-85C0-8A60A1E25F19}" type="datetime1">
              <a:rPr lang="en-US" altLang="ja-JP" smtClean="0"/>
              <a:t>2/13/2022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9013334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09339DE-6E33-478E-BAB4-57CD172234DE}" type="datetime1">
              <a:rPr lang="en-US" altLang="ja-JP" smtClean="0"/>
              <a:t>2/13/2022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869205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141413" y="33907"/>
            <a:ext cx="9905998" cy="1478570"/>
          </a:xfrm>
        </p:spPr>
        <p:txBody>
          <a:bodyPr tIns="90000" bIns="90000" anchor="b" anchorCtr="0">
            <a:normAutofit/>
          </a:bodyPr>
          <a:lstStyle>
            <a:lvl1pPr>
              <a:defRPr sz="4800">
                <a:latin typeface="Meiryo UI" panose="020B0604030504040204" pitchFamily="50" charset="-128"/>
                <a:ea typeface="Meiryo UI" panose="020B0604030504040204" pitchFamily="50" charset="-128"/>
              </a:defRPr>
            </a:lvl1pPr>
          </a:lstStyle>
          <a:p>
            <a:r>
              <a:rPr lang="ja-JP" altLang="en-US" dirty="0"/>
              <a:t>マスター タイトルの書式設定</a:t>
            </a:r>
            <a:endParaRPr lang="en-US" dirty="0"/>
          </a:p>
        </p:txBody>
      </p:sp>
      <p:sp>
        <p:nvSpPr>
          <p:cNvPr id="3" name="Content Placeholder 2"/>
          <p:cNvSpPr>
            <a:spLocks noGrp="1"/>
          </p:cNvSpPr>
          <p:nvPr>
            <p:ph idx="1"/>
          </p:nvPr>
        </p:nvSpPr>
        <p:spPr>
          <a:xfrm>
            <a:off x="1141412" y="1663908"/>
            <a:ext cx="9905999" cy="506667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13018985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2295CE9-CA23-4B62-A45A-82F9969D6C6E}" type="datetime1">
              <a:rPr lang="en-US" altLang="ja-JP" smtClean="0"/>
              <a:t>2/13/2022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6217551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6B03914-312A-4D4F-AE8A-43664D373E29}" type="datetime1">
              <a:rPr lang="en-US" altLang="ja-JP" smtClean="0"/>
              <a:t>2/13/2022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51585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98AD0CF6-97A6-4602-AA6F-27FA2E23B123}" type="datetime1">
              <a:rPr lang="en-US" altLang="ja-JP" smtClean="0"/>
              <a:t>2/13/2022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119548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141410" y="3073397"/>
            <a:ext cx="4878391" cy="271780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3073397"/>
            <a:ext cx="4875210" cy="271780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60A2584-76D2-45B8-AD11-10B9B9B30507}" type="datetime1">
              <a:rPr lang="en-US" altLang="ja-JP" smtClean="0"/>
              <a:t>2/13/2022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3141934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1E354DA1-F11D-4C54-91AB-998615076C8E}" type="datetime1">
              <a:rPr lang="en-US" altLang="ja-JP" smtClean="0"/>
              <a:t>2/13/2022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402078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C46705-07C8-4EE9-AFB0-9529C0E74DF7}" type="datetime1">
              <a:rPr lang="en-US" altLang="ja-JP" smtClean="0"/>
              <a:t>2/13/2022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7259504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7B0AB72-0C03-4555-87F6-FFE88E03A650}" type="datetime1">
              <a:rPr lang="en-US" altLang="ja-JP" smtClean="0"/>
              <a:t>2/13/2022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4997135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CC8AB16-FFAE-4170-AEC7-FD73813876BC}" type="datetime1">
              <a:rPr lang="en-US" altLang="ja-JP" smtClean="0"/>
              <a:t>2/13/2022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705884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ja-JP" altLang="en-US"/>
              <a:t>アイコンをクリックして図を追加</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9382F63-4764-46BA-8E58-07BA70BA208F}" type="datetime1">
              <a:rPr lang="en-US" altLang="ja-JP" smtClean="0"/>
              <a:t>2/13/2022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9130364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1529D77-4F0F-46F5-9B9E-388E6AC3DF43}" type="datetime1">
              <a:rPr lang="en-US" altLang="ja-JP" smtClean="0"/>
              <a:t>2/13/2022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9404778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C0AB276-34D6-409D-879F-8422273A87EA}" type="datetime1">
              <a:rPr lang="en-US" altLang="ja-JP" smtClean="0"/>
              <a:t>2/13/2022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970371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1E2F3EE-0966-4880-9619-5F6DA0E93863}" type="datetime1">
              <a:rPr lang="en-US" altLang="ja-JP" smtClean="0"/>
              <a:t>2/13/2022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788644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ABD5EA68-2DB6-4BD1-8328-9F1D0BE02FEF}" type="datetime1">
              <a:rPr lang="en-US" altLang="ja-JP" smtClean="0"/>
              <a:t>2/13/2022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516476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AEBFCA3-3FB2-48B6-B201-18E2B71DAA72}" type="datetime1">
              <a:rPr lang="en-US" altLang="ja-JP" smtClean="0"/>
              <a:t>2/13/2022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576247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2C1B44FB-DA78-4D08-A752-A79C2EDA2C98}" type="datetime1">
              <a:rPr lang="en-US" altLang="ja-JP" smtClean="0"/>
              <a:t>2/13/2022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2674057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B19B58F-754D-463D-A7E1-088633ED687F}" type="datetime1">
              <a:rPr lang="en-US" altLang="ja-JP" smtClean="0"/>
              <a:t>2/13/2022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1714215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6B8BDAF-D900-453B-9ED7-A781F8D2ACC6}" type="datetime1">
              <a:rPr lang="en-US" altLang="ja-JP" smtClean="0"/>
              <a:t>2/13/2022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390854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141410" y="3073397"/>
            <a:ext cx="4878391" cy="271780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3073397"/>
            <a:ext cx="4875210" cy="271780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A5233DC3-4E86-4C08-93F5-C33B0BE1754C}" type="datetime1">
              <a:rPr lang="en-US" altLang="ja-JP" smtClean="0"/>
              <a:t>2/13/2022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93400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DC63A783-2F3F-43E9-8EFC-C43BD5FF476A}" type="datetime1">
              <a:rPr lang="en-US" altLang="ja-JP" smtClean="0"/>
              <a:t>2/13/2022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054176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81D62C-DF17-46A9-9ADC-5A5587D4F3DE}" type="datetime1">
              <a:rPr lang="en-US" altLang="ja-JP" smtClean="0"/>
              <a:t>2/13/2022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16078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8382ABE-B7D9-4F62-8FD4-E8B730AE80B9}" type="datetime1">
              <a:rPr lang="en-US" altLang="ja-JP" smtClean="0"/>
              <a:t>2/13/2022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230513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F8A0333-3E67-4D6C-B11E-9DDCE85A4DEE}" type="datetime1">
              <a:rPr lang="en-US" altLang="ja-JP" smtClean="0"/>
              <a:t>2/13/2022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36454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ja-JP" altLang="en-US"/>
              <a:t>アイコンをクリックして図を追加</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C582B3D-6246-414B-BB96-89B9948CA07F}" type="datetime1">
              <a:rPr lang="en-US" altLang="ja-JP" smtClean="0"/>
              <a:t>2/13/2022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04095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2.jp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7522E81-3AC3-411D-846A-FF0B390CF621}" type="datetime1">
              <a:rPr lang="en-US" altLang="ja-JP" smtClean="0"/>
              <a:t>2/13/2022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57F1E4F-1CFF-5643-939E-02111984F565}" type="slidenum">
              <a:rPr lang="en-US" smtClean="0"/>
              <a:t>‹#›</a:t>
            </a:fld>
            <a:endParaRPr lang="en-US" dirty="0"/>
          </a:p>
        </p:txBody>
      </p:sp>
      <p:pic>
        <p:nvPicPr>
          <p:cNvPr id="49" name="図 48" descr="ネットワーク テクノロジを表す背景">
            <a:extLst>
              <a:ext uri="{FF2B5EF4-FFF2-40B4-BE49-F238E27FC236}">
                <a16:creationId xmlns:a16="http://schemas.microsoft.com/office/drawing/2014/main" id="{DDECCE39-A699-4062-9D26-3BEFEE31F17E}"/>
              </a:ext>
            </a:extLst>
          </p:cNvPr>
          <p:cNvPicPr>
            <a:picLocks noChangeAspect="1"/>
          </p:cNvPicPr>
          <p:nvPr userDrawn="1"/>
        </p:nvPicPr>
        <p:blipFill>
          <a:blip r:embed="rId18"/>
          <a:stretch>
            <a:fillRect/>
          </a:stretch>
        </p:blipFill>
        <p:spPr>
          <a:xfrm>
            <a:off x="172720" y="0"/>
            <a:ext cx="12019280" cy="6858000"/>
          </a:xfrm>
          <a:prstGeom prst="rect">
            <a:avLst/>
          </a:prstGeom>
        </p:spPr>
      </p:pic>
    </p:spTree>
    <p:extLst>
      <p:ext uri="{BB962C8B-B14F-4D97-AF65-F5344CB8AC3E}">
        <p14:creationId xmlns:p14="http://schemas.microsoft.com/office/powerpoint/2010/main" val="1654180605"/>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Lst>
  <p:hf sldNum="0" hdr="0" ftr="0" dt="0"/>
  <p:txStyles>
    <p:titleStyle>
      <a:lvl1pPr algn="l" defTabSz="914400" rtl="0" eaLnBrk="1" latinLnBrk="0" hangingPunct="1">
        <a:lnSpc>
          <a:spcPct val="90000"/>
        </a:lnSpc>
        <a:spcBef>
          <a:spcPct val="0"/>
        </a:spcBef>
        <a:buNone/>
        <a:defRPr kumimoji="1"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kumimoji="1"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kumimoji="1"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kumimoji="1"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kumimoji="1"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C2DE520-CF09-47A6-B7CA-9CD0762799BD}" type="datetime1">
              <a:rPr lang="en-US" altLang="ja-JP" smtClean="0"/>
              <a:t>2/13/2022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57F1E4F-1CFF-5643-939E-02111984F565}" type="slidenum">
              <a:rPr lang="en-US" smtClean="0"/>
              <a:t>‹#›</a:t>
            </a:fld>
            <a:endParaRPr lang="en-US" dirty="0"/>
          </a:p>
        </p:txBody>
      </p:sp>
      <p:sp>
        <p:nvSpPr>
          <p:cNvPr id="7" name="正方形/長方形 6">
            <a:extLst>
              <a:ext uri="{FF2B5EF4-FFF2-40B4-BE49-F238E27FC236}">
                <a16:creationId xmlns:a16="http://schemas.microsoft.com/office/drawing/2014/main" id="{8F7FFB6C-C782-4823-97DB-2AC8643CF1E3}"/>
              </a:ext>
            </a:extLst>
          </p:cNvPr>
          <p:cNvSpPr/>
          <p:nvPr userDrawn="1"/>
        </p:nvSpPr>
        <p:spPr>
          <a:xfrm>
            <a:off x="209862" y="0"/>
            <a:ext cx="11982138" cy="6858000"/>
          </a:xfrm>
          <a:prstGeom prst="rect">
            <a:avLst/>
          </a:prstGeom>
          <a:solidFill>
            <a:srgbClr val="FDF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descr="ネットワーク テクノロジを表す背景">
            <a:extLst>
              <a:ext uri="{FF2B5EF4-FFF2-40B4-BE49-F238E27FC236}">
                <a16:creationId xmlns:a16="http://schemas.microsoft.com/office/drawing/2014/main" id="{438A2A73-1172-46AF-9138-022FFC44D125}"/>
              </a:ext>
            </a:extLst>
          </p:cNvPr>
          <p:cNvPicPr>
            <a:picLocks noChangeAspect="1"/>
          </p:cNvPicPr>
          <p:nvPr userDrawn="1"/>
        </p:nvPicPr>
        <p:blipFill rotWithShape="1">
          <a:blip r:embed="rId18"/>
          <a:srcRect b="77486"/>
          <a:stretch/>
        </p:blipFill>
        <p:spPr>
          <a:xfrm>
            <a:off x="209862" y="0"/>
            <a:ext cx="11982138" cy="1543987"/>
          </a:xfrm>
          <a:prstGeom prst="rect">
            <a:avLst/>
          </a:prstGeom>
        </p:spPr>
      </p:pic>
    </p:spTree>
    <p:extLst>
      <p:ext uri="{BB962C8B-B14F-4D97-AF65-F5344CB8AC3E}">
        <p14:creationId xmlns:p14="http://schemas.microsoft.com/office/powerpoint/2010/main" val="2396205797"/>
      </p:ext>
    </p:extLst>
  </p:cSld>
  <p:clrMap bg1="dk1" tx1="lt1" bg2="dk2" tx2="lt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Lst>
  <p:hf sldNum="0" hdr="0" ftr="0" dt="0"/>
  <p:txStyles>
    <p:titleStyle>
      <a:lvl1pPr algn="l" defTabSz="914400" rtl="0" eaLnBrk="1" latinLnBrk="0" hangingPunct="1">
        <a:lnSpc>
          <a:spcPct val="90000"/>
        </a:lnSpc>
        <a:spcBef>
          <a:spcPct val="0"/>
        </a:spcBef>
        <a:buNone/>
        <a:defRPr kumimoji="1"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kumimoji="1"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kumimoji="1"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kumimoji="1"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kumimoji="1"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5.pn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6.pn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7.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liqwarpgan.herokuapp.com/" TargetMode="External"/><Relationship Id="rId1" Type="http://schemas.openxmlformats.org/officeDocument/2006/relationships/slideLayout" Target="../slideLayouts/slideLayout17.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0.xml"/><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hyperlink" Target="https://github.com/C200026/LiqWarpGAN.git"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s://liqwarpgan.herokuapp.com/" TargetMode="External"/><Relationship Id="rId5" Type="http://schemas.openxmlformats.org/officeDocument/2006/relationships/hyperlink" Target="https://github.com/C200026/LiqWarpGAN/blob/master/SourceCode/Python_GoogleColab/Project_(Titan%EF%BC%86Ohtani)of_impersonator_plus_plus.ipynb" TargetMode="Externa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hyperlink" Target="https://arxiv.org/pdf/2011.09055.pdf" TargetMode="Externa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hyperlink" Target="https://ai-art.tokyo/" TargetMode="External"/><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coralcap.co/2021/01/dalle/" TargetMode="External"/><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hyperlink" Target="https://openai.com/blog/dall-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hyperlink" Target="https://arxiv.org/pdf/2011.09055.pdf" TargetMode="Externa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hyperlink" Target="https://www.impersonator.org/work/impersonator-plus-plus.html"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blog.hoxo-m.com/entry/2021/02/26/115503" TargetMode="External"/><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3.pn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4.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1F8B04-C0E3-4CE3-BC30-671A47B68925}"/>
              </a:ext>
            </a:extLst>
          </p:cNvPr>
          <p:cNvSpPr>
            <a:spLocks noGrp="1"/>
          </p:cNvSpPr>
          <p:nvPr>
            <p:ph type="title"/>
          </p:nvPr>
        </p:nvSpPr>
        <p:spPr>
          <a:xfrm>
            <a:off x="185953" y="1463363"/>
            <a:ext cx="10109157" cy="2852737"/>
          </a:xfrm>
        </p:spPr>
        <p:txBody>
          <a:bodyPr>
            <a:normAutofit/>
          </a:bodyPr>
          <a:lstStyle/>
          <a:p>
            <a:r>
              <a:rPr lang="ja-JP" altLang="en-US" sz="6000" dirty="0">
                <a:latin typeface="Meiryo UI" panose="020B0604030504040204" pitchFamily="50" charset="-128"/>
                <a:ea typeface="Meiryo UI" panose="020B0604030504040204" pitchFamily="50" charset="-128"/>
              </a:rPr>
              <a:t>　卒業制作発表</a:t>
            </a:r>
            <a:br>
              <a:rPr lang="en-US" altLang="ja-JP" sz="6000" dirty="0">
                <a:latin typeface="Meiryo UI" panose="020B0604030504040204" pitchFamily="50" charset="-128"/>
                <a:ea typeface="Meiryo UI" panose="020B0604030504040204" pitchFamily="50" charset="-128"/>
              </a:rPr>
            </a:br>
            <a:r>
              <a:rPr lang="ja-JP" altLang="en-US" sz="6000" dirty="0">
                <a:latin typeface="Meiryo UI" panose="020B0604030504040204" pitchFamily="50" charset="-128"/>
                <a:ea typeface="Meiryo UI" panose="020B0604030504040204" pitchFamily="50" charset="-128"/>
              </a:rPr>
              <a:t>（</a:t>
            </a:r>
            <a:r>
              <a:rPr lang="en-US" altLang="ja-JP" sz="6000" dirty="0">
                <a:latin typeface="Meiryo UI" panose="020B0604030504040204" pitchFamily="50" charset="-128"/>
                <a:ea typeface="Meiryo UI" panose="020B0604030504040204" pitchFamily="50" charset="-128"/>
              </a:rPr>
              <a:t>AI</a:t>
            </a:r>
            <a:r>
              <a:rPr lang="ja-JP" altLang="en-US" sz="6000" dirty="0">
                <a:latin typeface="Meiryo UI" panose="020B0604030504040204" pitchFamily="50" charset="-128"/>
                <a:ea typeface="Meiryo UI" panose="020B0604030504040204" pitchFamily="50" charset="-128"/>
              </a:rPr>
              <a:t>技術論文実装アプリ）　</a:t>
            </a:r>
            <a:endParaRPr kumimoji="1" lang="ja-JP" altLang="en-US" sz="6000" dirty="0">
              <a:latin typeface="Meiryo UI" panose="020B0604030504040204" pitchFamily="50" charset="-128"/>
              <a:ea typeface="Meiryo UI" panose="020B0604030504040204" pitchFamily="50" charset="-128"/>
            </a:endParaRPr>
          </a:p>
        </p:txBody>
      </p:sp>
      <p:sp>
        <p:nvSpPr>
          <p:cNvPr id="3" name="テキスト プレースホルダー 2">
            <a:extLst>
              <a:ext uri="{FF2B5EF4-FFF2-40B4-BE49-F238E27FC236}">
                <a16:creationId xmlns:a16="http://schemas.microsoft.com/office/drawing/2014/main" id="{7E5276A8-74A3-479D-892D-ED28B4876A0B}"/>
              </a:ext>
            </a:extLst>
          </p:cNvPr>
          <p:cNvSpPr>
            <a:spLocks noGrp="1"/>
          </p:cNvSpPr>
          <p:nvPr>
            <p:ph type="body" idx="1"/>
          </p:nvPr>
        </p:nvSpPr>
        <p:spPr>
          <a:xfrm>
            <a:off x="1033670" y="5126636"/>
            <a:ext cx="10013741" cy="1074138"/>
          </a:xfrm>
        </p:spPr>
        <p:txBody>
          <a:bodyPr>
            <a:noAutofit/>
          </a:bodyPr>
          <a:lstStyle/>
          <a:p>
            <a:r>
              <a:rPr lang="ja-JP" altLang="en-US" sz="2800" dirty="0">
                <a:solidFill>
                  <a:schemeClr val="tx1"/>
                </a:solidFill>
                <a:latin typeface="Meiryo UI" panose="020B0604030504040204" pitchFamily="50" charset="-128"/>
                <a:ea typeface="Meiryo UI" panose="020B0604030504040204" pitchFamily="50" charset="-128"/>
              </a:rPr>
              <a:t>須原　瑞穂</a:t>
            </a:r>
            <a:endParaRPr lang="en-US" altLang="ja-JP" sz="2800" dirty="0">
              <a:solidFill>
                <a:schemeClr val="tx1"/>
              </a:solidFill>
              <a:latin typeface="Meiryo UI" panose="020B0604030504040204" pitchFamily="50" charset="-128"/>
              <a:ea typeface="Meiryo UI" panose="020B0604030504040204" pitchFamily="50" charset="-128"/>
            </a:endParaRPr>
          </a:p>
          <a:p>
            <a:r>
              <a:rPr lang="en-US" altLang="ja-JP" sz="2800" dirty="0">
                <a:solidFill>
                  <a:schemeClr val="tx1"/>
                </a:solidFill>
                <a:latin typeface="Meiryo UI" panose="020B0604030504040204" pitchFamily="50" charset="-128"/>
                <a:ea typeface="Meiryo UI" panose="020B0604030504040204" pitchFamily="50" charset="-128"/>
              </a:rPr>
              <a:t>C200026</a:t>
            </a:r>
            <a:endParaRPr lang="en-US" altLang="ja-JP" sz="2800" dirty="0">
              <a:solidFill>
                <a:schemeClr val="tx2">
                  <a:lumMod val="75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865500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0DCA18-A2F4-4C39-AB87-86733262351A}"/>
              </a:ext>
            </a:extLst>
          </p:cNvPr>
          <p:cNvSpPr>
            <a:spLocks noGrp="1"/>
          </p:cNvSpPr>
          <p:nvPr>
            <p:ph type="title"/>
          </p:nvPr>
        </p:nvSpPr>
        <p:spPr/>
        <p:txBody>
          <a:bodyPr>
            <a:normAutofit/>
          </a:bodyPr>
          <a:lstStyle/>
          <a:p>
            <a:r>
              <a:rPr lang="ja-JP" altLang="en-US" sz="4400" dirty="0">
                <a:latin typeface="Meiryo UI" panose="020B0604030504040204" pitchFamily="50" charset="-128"/>
                <a:ea typeface="Meiryo UI" panose="020B0604030504040204" pitchFamily="50" charset="-128"/>
              </a:rPr>
              <a:t>卒 業 制 作</a:t>
            </a:r>
            <a:endParaRPr lang="en-US" altLang="ja-JP" sz="4400" dirty="0">
              <a:latin typeface="Meiryo UI" panose="020B0604030504040204" pitchFamily="50" charset="-128"/>
              <a:ea typeface="Meiryo UI" panose="020B0604030504040204" pitchFamily="50" charset="-128"/>
            </a:endParaRPr>
          </a:p>
        </p:txBody>
      </p:sp>
      <p:sp>
        <p:nvSpPr>
          <p:cNvPr id="10" name="コンテンツ プレースホルダー 9">
            <a:extLst>
              <a:ext uri="{FF2B5EF4-FFF2-40B4-BE49-F238E27FC236}">
                <a16:creationId xmlns:a16="http://schemas.microsoft.com/office/drawing/2014/main" id="{8024E737-A187-4324-9551-AA0E4A18F3EA}"/>
              </a:ext>
            </a:extLst>
          </p:cNvPr>
          <p:cNvSpPr>
            <a:spLocks noGrp="1"/>
          </p:cNvSpPr>
          <p:nvPr>
            <p:ph idx="1"/>
          </p:nvPr>
        </p:nvSpPr>
        <p:spPr/>
        <p:txBody>
          <a:bodyPr/>
          <a:lstStyle/>
          <a:p>
            <a:pPr marL="0" indent="0">
              <a:spcBef>
                <a:spcPts val="0"/>
              </a:spcBef>
              <a:buNone/>
            </a:pPr>
            <a:r>
              <a:rPr kumimoji="1" lang="ja-JP" altLang="en-US" sz="3200" b="0" i="0" u="none" strike="noStrike" kern="1200" cap="none" spc="0" normalizeH="0" baseline="0" noProof="0" dirty="0">
                <a:ln>
                  <a:noFill/>
                </a:ln>
                <a:solidFill>
                  <a:prstClr val="black">
                    <a:lumMod val="65000"/>
                    <a:lumOff val="35000"/>
                  </a:prstClr>
                </a:solidFill>
                <a:effectLst/>
                <a:uLnTx/>
                <a:uFillTx/>
                <a:latin typeface="Tw Cen MT" panose="020B0602020104020603"/>
                <a:ea typeface="ＭＳ Ｐゴシック" panose="020B0600070205080204" pitchFamily="50" charset="-128"/>
                <a:cs typeface="+mn-cs"/>
              </a:rPr>
              <a:t>失敗例３：　</a:t>
            </a:r>
            <a:endParaRPr lang="en-US" altLang="ja-JP" dirty="0">
              <a:solidFill>
                <a:schemeClr val="bg1">
                  <a:lumMod val="65000"/>
                  <a:lumOff val="35000"/>
                </a:schemeClr>
              </a:solidFill>
            </a:endParaRPr>
          </a:p>
          <a:p>
            <a:endParaRPr lang="en-US" altLang="ja-JP" dirty="0">
              <a:solidFill>
                <a:schemeClr val="bg1">
                  <a:lumMod val="65000"/>
                  <a:lumOff val="35000"/>
                </a:schemeClr>
              </a:solidFill>
            </a:endParaRPr>
          </a:p>
          <a:p>
            <a:pPr marL="0" indent="0">
              <a:buNone/>
            </a:pPr>
            <a:endParaRPr lang="ja-JP" altLang="en-US" dirty="0">
              <a:solidFill>
                <a:schemeClr val="bg1">
                  <a:lumMod val="65000"/>
                  <a:lumOff val="35000"/>
                </a:schemeClr>
              </a:solidFill>
            </a:endParaRPr>
          </a:p>
        </p:txBody>
      </p:sp>
      <p:sp>
        <p:nvSpPr>
          <p:cNvPr id="5" name="テキスト ボックス 4">
            <a:extLst>
              <a:ext uri="{FF2B5EF4-FFF2-40B4-BE49-F238E27FC236}">
                <a16:creationId xmlns:a16="http://schemas.microsoft.com/office/drawing/2014/main" id="{C8391860-5690-4222-8929-062F5B953F29}"/>
              </a:ext>
            </a:extLst>
          </p:cNvPr>
          <p:cNvSpPr txBox="1"/>
          <p:nvPr/>
        </p:nvSpPr>
        <p:spPr>
          <a:xfrm>
            <a:off x="725065" y="6223681"/>
            <a:ext cx="11295530" cy="461665"/>
          </a:xfrm>
          <a:prstGeom prst="rect">
            <a:avLst/>
          </a:prstGeom>
          <a:noFill/>
        </p:spPr>
        <p:txBody>
          <a:bodyPr wrap="square" rtlCol="0">
            <a:spAutoFit/>
          </a:bodyPr>
          <a:lstStyle/>
          <a:p>
            <a:r>
              <a:rPr kumimoji="1" lang="ja-JP" altLang="en-US" sz="2400" dirty="0">
                <a:solidFill>
                  <a:schemeClr val="bg2"/>
                </a:solidFill>
                <a:latin typeface="Meiryo UI" panose="020B0604030504040204" pitchFamily="50" charset="-128"/>
                <a:ea typeface="Meiryo UI" panose="020B0604030504040204" pitchFamily="50" charset="-128"/>
              </a:rPr>
              <a:t>要改善点：背景画像に元の画像が残ったまま！後ろ姿の写真がないので、長髪になっている。</a:t>
            </a:r>
          </a:p>
        </p:txBody>
      </p:sp>
      <p:pic>
        <p:nvPicPr>
          <p:cNvPr id="7" name="Ohtani=ns=1-akGexYZug2Q_2">
            <a:hlinkClick r:id="" action="ppaction://media"/>
            <a:extLst>
              <a:ext uri="{FF2B5EF4-FFF2-40B4-BE49-F238E27FC236}">
                <a16:creationId xmlns:a16="http://schemas.microsoft.com/office/drawing/2014/main" id="{407C54EC-B0E5-4B4F-88FF-B5F343AF3F0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79928" y="2490201"/>
            <a:ext cx="11039981" cy="3632693"/>
          </a:xfrm>
          <a:prstGeom prst="rect">
            <a:avLst/>
          </a:prstGeom>
        </p:spPr>
      </p:pic>
    </p:spTree>
    <p:extLst>
      <p:ext uri="{BB962C8B-B14F-4D97-AF65-F5344CB8AC3E}">
        <p14:creationId xmlns:p14="http://schemas.microsoft.com/office/powerpoint/2010/main" val="1959291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895"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2" presetClass="mediacall" presetSubtype="0" fill="hold" nodeType="clickEffect">
                                  <p:stCondLst>
                                    <p:cond delay="0"/>
                                  </p:stCondLst>
                                  <p:childTnLst>
                                    <p:cmd type="call" cmd="togglePause">
                                      <p:cBhvr>
                                        <p:cTn id="10" dur="1" fill="hold"/>
                                        <p:tgtEl>
                                          <p:spTgt spid="7"/>
                                        </p:tgtEl>
                                      </p:cBhvr>
                                    </p:cmd>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 calcmode="lin" valueType="num">
                                      <p:cBhvr additive="base">
                                        <p:cTn id="15"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7"/>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0DCA18-A2F4-4C39-AB87-86733262351A}"/>
              </a:ext>
            </a:extLst>
          </p:cNvPr>
          <p:cNvSpPr>
            <a:spLocks noGrp="1"/>
          </p:cNvSpPr>
          <p:nvPr>
            <p:ph type="title"/>
          </p:nvPr>
        </p:nvSpPr>
        <p:spPr/>
        <p:txBody>
          <a:bodyPr>
            <a:normAutofit/>
          </a:bodyPr>
          <a:lstStyle/>
          <a:p>
            <a:r>
              <a:rPr lang="ja-JP" altLang="en-US" sz="4400" dirty="0">
                <a:latin typeface="Meiryo UI" panose="020B0604030504040204" pitchFamily="50" charset="-128"/>
                <a:ea typeface="Meiryo UI" panose="020B0604030504040204" pitchFamily="50" charset="-128"/>
              </a:rPr>
              <a:t>卒 業 制 作</a:t>
            </a:r>
            <a:endParaRPr lang="en-US" altLang="ja-JP" sz="4400" dirty="0">
              <a:latin typeface="Meiryo UI" panose="020B0604030504040204" pitchFamily="50" charset="-128"/>
              <a:ea typeface="Meiryo UI" panose="020B0604030504040204" pitchFamily="50" charset="-128"/>
            </a:endParaRPr>
          </a:p>
        </p:txBody>
      </p:sp>
      <p:sp>
        <p:nvSpPr>
          <p:cNvPr id="10" name="コンテンツ プレースホルダー 9">
            <a:extLst>
              <a:ext uri="{FF2B5EF4-FFF2-40B4-BE49-F238E27FC236}">
                <a16:creationId xmlns:a16="http://schemas.microsoft.com/office/drawing/2014/main" id="{8024E737-A187-4324-9551-AA0E4A18F3EA}"/>
              </a:ext>
            </a:extLst>
          </p:cNvPr>
          <p:cNvSpPr>
            <a:spLocks noGrp="1"/>
          </p:cNvSpPr>
          <p:nvPr>
            <p:ph idx="1"/>
          </p:nvPr>
        </p:nvSpPr>
        <p:spPr>
          <a:xfrm>
            <a:off x="572373" y="1679248"/>
            <a:ext cx="11397861" cy="4720071"/>
          </a:xfrm>
        </p:spPr>
        <p:txBody>
          <a:bodyPr/>
          <a:lstStyle/>
          <a:p>
            <a:pPr marL="0" indent="0">
              <a:spcBef>
                <a:spcPts val="0"/>
              </a:spcBef>
              <a:buNone/>
            </a:pPr>
            <a:r>
              <a:rPr lang="ja-JP" altLang="en-US" dirty="0">
                <a:solidFill>
                  <a:schemeClr val="bg1">
                    <a:lumMod val="65000"/>
                    <a:lumOff val="35000"/>
                  </a:schemeClr>
                </a:solidFill>
                <a:latin typeface="Meiryo UI" panose="020B0604030504040204" pitchFamily="50" charset="-128"/>
                <a:ea typeface="Meiryo UI" panose="020B0604030504040204" pitchFamily="50" charset="-128"/>
              </a:rPr>
              <a:t>２</a:t>
            </a:r>
            <a:r>
              <a:rPr lang="en-US" altLang="ja-JP" dirty="0">
                <a:solidFill>
                  <a:schemeClr val="bg1">
                    <a:lumMod val="65000"/>
                    <a:lumOff val="35000"/>
                  </a:schemeClr>
                </a:solidFill>
                <a:latin typeface="Meiryo UI" panose="020B0604030504040204" pitchFamily="50" charset="-128"/>
                <a:ea typeface="Meiryo UI" panose="020B0604030504040204" pitchFamily="50" charset="-128"/>
              </a:rPr>
              <a:t>D</a:t>
            </a:r>
            <a:r>
              <a:rPr lang="ja-JP" altLang="en-US" dirty="0">
                <a:solidFill>
                  <a:schemeClr val="bg1">
                    <a:lumMod val="65000"/>
                    <a:lumOff val="35000"/>
                  </a:schemeClr>
                </a:solidFill>
                <a:latin typeface="Meiryo UI" panose="020B0604030504040204" pitchFamily="50" charset="-128"/>
                <a:ea typeface="Meiryo UI" panose="020B0604030504040204" pitchFamily="50" charset="-128"/>
              </a:rPr>
              <a:t>のアニメ画像なので、画像がカクカクするのかと思い、娘をウォールマリア前で踊らせてみた。</a:t>
            </a:r>
            <a:endParaRPr lang="en-US" altLang="ja-JP" dirty="0">
              <a:solidFill>
                <a:schemeClr val="bg1">
                  <a:lumMod val="65000"/>
                  <a:lumOff val="35000"/>
                </a:schemeClr>
              </a:solidFill>
              <a:latin typeface="Meiryo UI" panose="020B0604030504040204" pitchFamily="50" charset="-128"/>
              <a:ea typeface="Meiryo UI" panose="020B0604030504040204" pitchFamily="50" charset="-128"/>
            </a:endParaRPr>
          </a:p>
          <a:p>
            <a:endParaRPr lang="en-US" altLang="ja-JP" dirty="0">
              <a:solidFill>
                <a:schemeClr val="bg1">
                  <a:lumMod val="65000"/>
                  <a:lumOff val="35000"/>
                </a:schemeClr>
              </a:solidFill>
              <a:latin typeface="Meiryo UI" panose="020B0604030504040204" pitchFamily="50" charset="-128"/>
              <a:ea typeface="Meiryo UI" panose="020B0604030504040204" pitchFamily="50" charset="-128"/>
            </a:endParaRPr>
          </a:p>
          <a:p>
            <a:endParaRPr lang="en-US" altLang="ja-JP" dirty="0">
              <a:solidFill>
                <a:schemeClr val="bg1">
                  <a:lumMod val="65000"/>
                  <a:lumOff val="35000"/>
                </a:schemeClr>
              </a:solidFill>
              <a:latin typeface="Meiryo UI" panose="020B0604030504040204" pitchFamily="50" charset="-128"/>
              <a:ea typeface="Meiryo UI" panose="020B0604030504040204" pitchFamily="50" charset="-128"/>
            </a:endParaRPr>
          </a:p>
          <a:p>
            <a:pPr marL="0" indent="0">
              <a:buNone/>
            </a:pPr>
            <a:endParaRPr lang="ja-JP" altLang="en-US" dirty="0">
              <a:solidFill>
                <a:schemeClr val="bg1">
                  <a:lumMod val="65000"/>
                  <a:lumOff val="35000"/>
                </a:schemeClr>
              </a:solidFill>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18818EB4-982D-49EE-940B-4E0DA62B6A8E}"/>
              </a:ext>
            </a:extLst>
          </p:cNvPr>
          <p:cNvSpPr txBox="1"/>
          <p:nvPr/>
        </p:nvSpPr>
        <p:spPr>
          <a:xfrm>
            <a:off x="572373" y="6399319"/>
            <a:ext cx="11517195" cy="461665"/>
          </a:xfrm>
          <a:prstGeom prst="rect">
            <a:avLst/>
          </a:prstGeom>
          <a:noFill/>
        </p:spPr>
        <p:txBody>
          <a:bodyPr wrap="square">
            <a:spAutoFit/>
          </a:bodyPr>
          <a:lstStyle/>
          <a:p>
            <a:r>
              <a:rPr kumimoji="1" lang="ja-JP" altLang="en-US" sz="2400" dirty="0">
                <a:solidFill>
                  <a:schemeClr val="bg2"/>
                </a:solidFill>
                <a:latin typeface="Meiryo UI" panose="020B0604030504040204" pitchFamily="50" charset="-128"/>
                <a:ea typeface="Meiryo UI" panose="020B0604030504040204" pitchFamily="50" charset="-128"/>
              </a:rPr>
              <a:t>結果 ⇒ 人物写真</a:t>
            </a:r>
            <a:r>
              <a:rPr kumimoji="1" lang="en-US" altLang="ja-JP" sz="2400" dirty="0">
                <a:solidFill>
                  <a:schemeClr val="bg2"/>
                </a:solidFill>
                <a:latin typeface="Meiryo UI" panose="020B0604030504040204" pitchFamily="50" charset="-128"/>
                <a:ea typeface="Meiryo UI" panose="020B0604030504040204" pitchFamily="50" charset="-128"/>
              </a:rPr>
              <a:t>(</a:t>
            </a:r>
            <a:r>
              <a:rPr kumimoji="1" lang="ja-JP" altLang="en-US" sz="2400" dirty="0">
                <a:solidFill>
                  <a:schemeClr val="bg2"/>
                </a:solidFill>
                <a:latin typeface="Meiryo UI" panose="020B0604030504040204" pitchFamily="50" charset="-128"/>
                <a:ea typeface="Meiryo UI" panose="020B0604030504040204" pitchFamily="50" charset="-128"/>
              </a:rPr>
              <a:t>前・後・横の姿</a:t>
            </a:r>
            <a:r>
              <a:rPr kumimoji="1" lang="en-US" altLang="ja-JP" sz="2400" dirty="0">
                <a:solidFill>
                  <a:schemeClr val="bg2"/>
                </a:solidFill>
                <a:latin typeface="Meiryo UI" panose="020B0604030504040204" pitchFamily="50" charset="-128"/>
                <a:ea typeface="Meiryo UI" panose="020B0604030504040204" pitchFamily="50" charset="-128"/>
              </a:rPr>
              <a:t>)</a:t>
            </a:r>
            <a:r>
              <a:rPr kumimoji="1" lang="ja-JP" altLang="en-US" sz="2400" dirty="0">
                <a:solidFill>
                  <a:schemeClr val="bg2"/>
                </a:solidFill>
                <a:latin typeface="Meiryo UI" panose="020B0604030504040204" pitchFamily="50" charset="-128"/>
                <a:ea typeface="Meiryo UI" panose="020B0604030504040204" pitchFamily="50" charset="-128"/>
              </a:rPr>
              <a:t>を使っても、</a:t>
            </a:r>
            <a:r>
              <a:rPr kumimoji="1" lang="en-US" altLang="ja-JP" sz="2400" dirty="0">
                <a:solidFill>
                  <a:schemeClr val="bg2"/>
                </a:solidFill>
                <a:latin typeface="Meiryo UI" panose="020B0604030504040204" pitchFamily="50" charset="-128"/>
                <a:ea typeface="Meiryo UI" panose="020B0604030504040204" pitchFamily="50" charset="-128"/>
              </a:rPr>
              <a:t>Frame Rate</a:t>
            </a:r>
            <a:r>
              <a:rPr kumimoji="1" lang="ja-JP" altLang="en-US" sz="2400" dirty="0">
                <a:solidFill>
                  <a:schemeClr val="bg2"/>
                </a:solidFill>
                <a:latin typeface="Meiryo UI" panose="020B0604030504040204" pitchFamily="50" charset="-128"/>
                <a:ea typeface="Meiryo UI" panose="020B0604030504040204" pitchFamily="50" charset="-128"/>
              </a:rPr>
              <a:t>を増やしても、カクカク直らず。。</a:t>
            </a:r>
            <a:endParaRPr lang="ja-JP" altLang="en-US" sz="2400" dirty="0"/>
          </a:p>
        </p:txBody>
      </p:sp>
      <p:pic>
        <p:nvPicPr>
          <p:cNvPr id="4" name="So2-dynamite (2)">
            <a:hlinkClick r:id="" action="ppaction://media"/>
            <a:extLst>
              <a:ext uri="{FF2B5EF4-FFF2-40B4-BE49-F238E27FC236}">
                <a16:creationId xmlns:a16="http://schemas.microsoft.com/office/drawing/2014/main" id="{96540A2B-FFA6-4016-B41C-7A15C563909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91705" y="2146381"/>
            <a:ext cx="10798473" cy="4252937"/>
          </a:xfrm>
          <a:prstGeom prst="rect">
            <a:avLst/>
          </a:prstGeom>
        </p:spPr>
      </p:pic>
    </p:spTree>
    <p:extLst>
      <p:ext uri="{BB962C8B-B14F-4D97-AF65-F5344CB8AC3E}">
        <p14:creationId xmlns:p14="http://schemas.microsoft.com/office/powerpoint/2010/main" val="226295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634"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 presetClass="mediacall" presetSubtype="0" fill="hold" nodeType="clickEffect">
                                  <p:stCondLst>
                                    <p:cond delay="0"/>
                                  </p:stCondLst>
                                  <p:childTnLst>
                                    <p:cmd type="call" cmd="togglePause">
                                      <p:cBhvr>
                                        <p:cTn id="10" dur="1" fill="hold"/>
                                        <p:tgtEl>
                                          <p:spTgt spid="4"/>
                                        </p:tgtEl>
                                      </p:cBhvr>
                                    </p:cmd>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4"/>
                </p:tgtEl>
              </p:cMediaNode>
            </p:video>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B5D137A-9E3F-49A7-BE5D-17DE867F8384}"/>
              </a:ext>
            </a:extLst>
          </p:cNvPr>
          <p:cNvSpPr>
            <a:spLocks noGrp="1"/>
          </p:cNvSpPr>
          <p:nvPr>
            <p:ph type="title"/>
          </p:nvPr>
        </p:nvSpPr>
        <p:spPr/>
        <p:txBody>
          <a:bodyPr>
            <a:normAutofit/>
          </a:bodyPr>
          <a:lstStyle/>
          <a:p>
            <a:r>
              <a:rPr lang="ja-JP" altLang="en-US" sz="4400" dirty="0">
                <a:latin typeface="Meiryo UI" panose="020B0604030504040204" pitchFamily="50" charset="-128"/>
                <a:ea typeface="Meiryo UI" panose="020B0604030504040204" pitchFamily="50" charset="-128"/>
              </a:rPr>
              <a:t>卒 業 制 作</a:t>
            </a:r>
            <a:endParaRPr lang="ja-JP" altLang="en-US" sz="4400" dirty="0"/>
          </a:p>
        </p:txBody>
      </p:sp>
      <p:sp>
        <p:nvSpPr>
          <p:cNvPr id="13" name="テキスト ボックス 12">
            <a:extLst>
              <a:ext uri="{FF2B5EF4-FFF2-40B4-BE49-F238E27FC236}">
                <a16:creationId xmlns:a16="http://schemas.microsoft.com/office/drawing/2014/main" id="{B2BF6E7A-A0BB-4FFC-92B0-BC8EDA8C3404}"/>
              </a:ext>
            </a:extLst>
          </p:cNvPr>
          <p:cNvSpPr txBox="1"/>
          <p:nvPr/>
        </p:nvSpPr>
        <p:spPr>
          <a:xfrm>
            <a:off x="307298" y="1617439"/>
            <a:ext cx="5028273" cy="5262979"/>
          </a:xfrm>
          <a:prstGeom prst="rect">
            <a:avLst/>
          </a:prstGeom>
          <a:noFill/>
        </p:spPr>
        <p:txBody>
          <a:bodyPr wrap="square" rtlCol="0">
            <a:spAutoFit/>
          </a:bodyPr>
          <a:lstStyle/>
          <a:p>
            <a:r>
              <a:rPr kumimoji="1" lang="ja-JP" altLang="en-US" sz="2800" u="sng" dirty="0">
                <a:solidFill>
                  <a:schemeClr val="bg2"/>
                </a:solidFill>
                <a:latin typeface="Meiryo UI" panose="020B0604030504040204" pitchFamily="50" charset="-128"/>
                <a:ea typeface="Meiryo UI" panose="020B0604030504040204" pitchFamily="50" charset="-128"/>
              </a:rPr>
              <a:t>静止画（ソース）解析</a:t>
            </a:r>
            <a:endParaRPr kumimoji="1" lang="en-US" altLang="ja-JP" sz="2800" u="sng" dirty="0">
              <a:solidFill>
                <a:schemeClr val="bg2"/>
              </a:solidFill>
              <a:latin typeface="Meiryo UI" panose="020B0604030504040204" pitchFamily="50" charset="-128"/>
              <a:ea typeface="Meiryo UI" panose="020B0604030504040204" pitchFamily="50" charset="-128"/>
            </a:endParaRPr>
          </a:p>
          <a:p>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　身体の各部位の点を取得</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　背景を切り取る箇所を特定</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r>
              <a:rPr kumimoji="1" lang="ja-JP" altLang="en-US" sz="2800" u="sng" dirty="0">
                <a:solidFill>
                  <a:schemeClr val="bg2"/>
                </a:solidFill>
                <a:latin typeface="Meiryo UI" panose="020B0604030504040204" pitchFamily="50" charset="-128"/>
                <a:ea typeface="Meiryo UI" panose="020B0604030504040204" pitchFamily="50" charset="-128"/>
              </a:rPr>
              <a:t>動画（リファレンス）解析</a:t>
            </a:r>
            <a:endParaRPr kumimoji="1" lang="en-US" altLang="ja-JP" sz="2800" u="sng" dirty="0">
              <a:solidFill>
                <a:schemeClr val="bg2"/>
              </a:solidFill>
              <a:latin typeface="Meiryo UI" panose="020B0604030504040204" pitchFamily="50" charset="-128"/>
              <a:ea typeface="Meiryo UI" panose="020B0604030504040204" pitchFamily="50" charset="-128"/>
            </a:endParaRPr>
          </a:p>
          <a:p>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動画をフレームごとに分け、同様に</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　身体の各部位の点を取得</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　背景を切り取る箇所を特定</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r>
              <a:rPr kumimoji="1" lang="en-US" altLang="ja-JP" sz="2800" u="sng" dirty="0">
                <a:solidFill>
                  <a:schemeClr val="bg2"/>
                </a:solidFill>
                <a:latin typeface="Meiryo UI" panose="020B0604030504040204" pitchFamily="50" charset="-128"/>
                <a:ea typeface="Meiryo UI" panose="020B0604030504040204" pitchFamily="50" charset="-128"/>
              </a:rPr>
              <a:t>GAN</a:t>
            </a:r>
            <a:r>
              <a:rPr kumimoji="1" lang="ja-JP" altLang="en-US" sz="2800" u="sng" dirty="0">
                <a:solidFill>
                  <a:schemeClr val="bg2"/>
                </a:solidFill>
                <a:latin typeface="Meiryo UI" panose="020B0604030504040204" pitchFamily="50" charset="-128"/>
                <a:ea typeface="Meiryo UI" panose="020B0604030504040204" pitchFamily="50" charset="-128"/>
              </a:rPr>
              <a:t>により動画を生成（推論）</a:t>
            </a:r>
            <a:endParaRPr kumimoji="1" lang="en-US" altLang="ja-JP" sz="2800" u="sng" dirty="0">
              <a:solidFill>
                <a:schemeClr val="bg2"/>
              </a:solidFill>
              <a:latin typeface="Meiryo UI" panose="020B0604030504040204" pitchFamily="50" charset="-128"/>
              <a:ea typeface="Meiryo UI" panose="020B0604030504040204" pitchFamily="50" charset="-128"/>
            </a:endParaRPr>
          </a:p>
          <a:p>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　フレームごとに人物画像を生成</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　背景と音楽と合成</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p:txBody>
      </p:sp>
      <p:sp>
        <p:nvSpPr>
          <p:cNvPr id="15" name="矢印: 下 14">
            <a:extLst>
              <a:ext uri="{FF2B5EF4-FFF2-40B4-BE49-F238E27FC236}">
                <a16:creationId xmlns:a16="http://schemas.microsoft.com/office/drawing/2014/main" id="{A0DBB488-4D4C-45AA-87A2-72EDB36F428C}"/>
              </a:ext>
            </a:extLst>
          </p:cNvPr>
          <p:cNvSpPr/>
          <p:nvPr/>
        </p:nvSpPr>
        <p:spPr>
          <a:xfrm>
            <a:off x="2044909" y="2963109"/>
            <a:ext cx="578370" cy="435911"/>
          </a:xfrm>
          <a:prstGeom prst="downArrow">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6" name="矢印: 下 15">
            <a:extLst>
              <a:ext uri="{FF2B5EF4-FFF2-40B4-BE49-F238E27FC236}">
                <a16:creationId xmlns:a16="http://schemas.microsoft.com/office/drawing/2014/main" id="{2F8F16D9-E9DA-4C0A-98FC-E02151E0E2EC}"/>
              </a:ext>
            </a:extLst>
          </p:cNvPr>
          <p:cNvSpPr/>
          <p:nvPr/>
        </p:nvSpPr>
        <p:spPr>
          <a:xfrm>
            <a:off x="2021174" y="5095459"/>
            <a:ext cx="578370" cy="435911"/>
          </a:xfrm>
          <a:prstGeom prst="downArrow">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visual (6)">
            <a:hlinkClick r:id="" action="ppaction://media"/>
            <a:extLst>
              <a:ext uri="{FF2B5EF4-FFF2-40B4-BE49-F238E27FC236}">
                <a16:creationId xmlns:a16="http://schemas.microsoft.com/office/drawing/2014/main" id="{93EE9AAA-388A-401C-A855-CC07726C0B5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335571" y="1571"/>
            <a:ext cx="6856429" cy="6856429"/>
          </a:xfrm>
          <a:prstGeom prst="rect">
            <a:avLst/>
          </a:prstGeom>
        </p:spPr>
      </p:pic>
    </p:spTree>
    <p:extLst>
      <p:ext uri="{BB962C8B-B14F-4D97-AF65-F5344CB8AC3E}">
        <p14:creationId xmlns:p14="http://schemas.microsoft.com/office/powerpoint/2010/main" val="1722925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0DCA18-A2F4-4C39-AB87-86733262351A}"/>
              </a:ext>
            </a:extLst>
          </p:cNvPr>
          <p:cNvSpPr>
            <a:spLocks noGrp="1"/>
          </p:cNvSpPr>
          <p:nvPr>
            <p:ph type="title"/>
          </p:nvPr>
        </p:nvSpPr>
        <p:spPr/>
        <p:txBody>
          <a:bodyPr>
            <a:normAutofit/>
          </a:bodyPr>
          <a:lstStyle/>
          <a:p>
            <a:r>
              <a:rPr lang="ja-JP" altLang="en-US" sz="4400" dirty="0">
                <a:latin typeface="Meiryo UI" panose="020B0604030504040204" pitchFamily="50" charset="-128"/>
                <a:ea typeface="Meiryo UI" panose="020B0604030504040204" pitchFamily="50" charset="-128"/>
              </a:rPr>
              <a:t>卒 業 制 作</a:t>
            </a:r>
            <a:endParaRPr lang="en-US" altLang="ja-JP" sz="4400" dirty="0">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19A1E49F-E553-4F17-9C91-B33C2EC179A3}"/>
              </a:ext>
            </a:extLst>
          </p:cNvPr>
          <p:cNvSpPr txBox="1"/>
          <p:nvPr/>
        </p:nvSpPr>
        <p:spPr>
          <a:xfrm>
            <a:off x="683126" y="1554168"/>
            <a:ext cx="9330304" cy="5416868"/>
          </a:xfrm>
          <a:prstGeom prst="rect">
            <a:avLst/>
          </a:prstGeom>
          <a:noFill/>
        </p:spPr>
        <p:txBody>
          <a:bodyPr wrap="square" rtlCol="0">
            <a:spAutoFit/>
          </a:bodyPr>
          <a:lstStyle/>
          <a:p>
            <a:pPr algn="l"/>
            <a:r>
              <a:rPr kumimoji="1" lang="ja-JP" altLang="en-US" sz="3200" b="1" u="sng" dirty="0">
                <a:solidFill>
                  <a:schemeClr val="bg1">
                    <a:lumMod val="65000"/>
                    <a:lumOff val="35000"/>
                  </a:schemeClr>
                </a:solidFill>
                <a:latin typeface="Meiryo UI" panose="020B0604030504040204" pitchFamily="50" charset="-128"/>
                <a:ea typeface="Meiryo UI" panose="020B0604030504040204" pitchFamily="50" charset="-128"/>
              </a:rPr>
              <a:t>苦労したこと</a:t>
            </a:r>
            <a:endParaRPr kumimoji="1" lang="en-US" altLang="ja-JP" sz="3200" b="1" u="sng" dirty="0">
              <a:solidFill>
                <a:schemeClr val="bg1">
                  <a:lumMod val="65000"/>
                  <a:lumOff val="35000"/>
                </a:schemeClr>
              </a:solidFill>
              <a:latin typeface="Meiryo UI" panose="020B0604030504040204" pitchFamily="50" charset="-128"/>
              <a:ea typeface="Meiryo UI" panose="020B0604030504040204" pitchFamily="50" charset="-128"/>
            </a:endParaRPr>
          </a:p>
          <a:p>
            <a:pPr algn="l"/>
            <a:endParaRPr kumimoji="1" lang="en-US" altLang="ja-JP" b="1" u="sng" dirty="0">
              <a:solidFill>
                <a:schemeClr val="bg1">
                  <a:lumMod val="65000"/>
                  <a:lumOff val="35000"/>
                </a:schemeClr>
              </a:solidFill>
              <a:latin typeface="Meiryo UI" panose="020B0604030504040204" pitchFamily="50" charset="-128"/>
              <a:ea typeface="Meiryo UI" panose="020B0604030504040204" pitchFamily="50" charset="-128"/>
            </a:endParaRPr>
          </a:p>
          <a:p>
            <a:pPr marL="800100" lvl="1" indent="-342900">
              <a:buFont typeface="Arial" panose="020B0604020202020204" pitchFamily="34" charset="0"/>
              <a:buChar char="•"/>
            </a:pPr>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まだ新しい技術論文の実装なので、知識も経験も足りず、</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lvl="1"/>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　どこをいじればよいのか分からないまま</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lvl="1"/>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　試行錯誤を延々と繰り返した。。。</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marL="800100" lvl="1" indent="-342900">
              <a:buFont typeface="Arial" panose="020B0604020202020204" pitchFamily="34" charset="0"/>
              <a:buChar char="•"/>
            </a:pP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marL="800100" lvl="1" indent="-342900">
              <a:buFont typeface="Arial" panose="020B0604020202020204" pitchFamily="34" charset="0"/>
              <a:buChar char="•"/>
            </a:pPr>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特に、生成した動画が音楽に合わず、「早送り現象」になる問題点を解消することができず、時間と労力だけ浪費。。。</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lvl="2"/>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lvl="2"/>
            <a:endParaRPr kumimoji="1" lang="en-US" altLang="ja-JP" sz="2400" dirty="0">
              <a:solidFill>
                <a:schemeClr val="bg1">
                  <a:lumMod val="65000"/>
                  <a:lumOff val="35000"/>
                </a:schemeClr>
              </a:solidFill>
              <a:latin typeface="Meiryo UI" panose="020B0604030504040204" pitchFamily="50" charset="-128"/>
              <a:ea typeface="Meiryo UI" panose="020B0604030504040204" pitchFamily="50" charset="-128"/>
            </a:endParaRPr>
          </a:p>
          <a:p>
            <a:pPr lvl="2"/>
            <a:endParaRPr kumimoji="1" lang="en-US" altLang="ja-JP" sz="2400" dirty="0">
              <a:solidFill>
                <a:schemeClr val="bg1">
                  <a:lumMod val="65000"/>
                  <a:lumOff val="35000"/>
                </a:schemeClr>
              </a:solidFill>
              <a:latin typeface="Meiryo UI" panose="020B0604030504040204" pitchFamily="50" charset="-128"/>
              <a:ea typeface="Meiryo UI" panose="020B0604030504040204" pitchFamily="50" charset="-128"/>
            </a:endParaRPr>
          </a:p>
          <a:p>
            <a:pPr lvl="2"/>
            <a:endParaRPr kumimoji="1" lang="en-US" altLang="ja-JP" sz="2400" dirty="0">
              <a:solidFill>
                <a:schemeClr val="bg1">
                  <a:lumMod val="65000"/>
                  <a:lumOff val="35000"/>
                </a:schemeClr>
              </a:solidFill>
              <a:latin typeface="Meiryo UI" panose="020B0604030504040204" pitchFamily="50" charset="-128"/>
              <a:ea typeface="Meiryo UI" panose="020B0604030504040204" pitchFamily="50" charset="-128"/>
            </a:endParaRPr>
          </a:p>
          <a:p>
            <a:pPr lvl="1"/>
            <a:endParaRPr kumimoji="1" lang="ja-JP" altLang="en-US" sz="2800" dirty="0">
              <a:solidFill>
                <a:schemeClr val="bg1"/>
              </a:solidFill>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a16="http://schemas.microsoft.com/office/drawing/2014/main" id="{202FC0F3-151A-40FB-8DBF-89D3AE679F16}"/>
              </a:ext>
            </a:extLst>
          </p:cNvPr>
          <p:cNvPicPr>
            <a:picLocks noChangeAspect="1"/>
          </p:cNvPicPr>
          <p:nvPr/>
        </p:nvPicPr>
        <p:blipFill>
          <a:blip r:embed="rId2"/>
          <a:stretch>
            <a:fillRect/>
          </a:stretch>
        </p:blipFill>
        <p:spPr>
          <a:xfrm>
            <a:off x="9378971" y="1517868"/>
            <a:ext cx="2716853" cy="2716853"/>
          </a:xfrm>
          <a:prstGeom prst="rect">
            <a:avLst/>
          </a:prstGeom>
        </p:spPr>
      </p:pic>
      <p:sp>
        <p:nvSpPr>
          <p:cNvPr id="5" name="テキスト ボックス 4">
            <a:extLst>
              <a:ext uri="{FF2B5EF4-FFF2-40B4-BE49-F238E27FC236}">
                <a16:creationId xmlns:a16="http://schemas.microsoft.com/office/drawing/2014/main" id="{7B0B4C89-8D7B-48DA-81D6-47ED8FAA9BA0}"/>
              </a:ext>
            </a:extLst>
          </p:cNvPr>
          <p:cNvSpPr txBox="1"/>
          <p:nvPr/>
        </p:nvSpPr>
        <p:spPr>
          <a:xfrm>
            <a:off x="1605477" y="5125947"/>
            <a:ext cx="8038137" cy="1384995"/>
          </a:xfrm>
          <a:prstGeom prst="rect">
            <a:avLst/>
          </a:prstGeom>
          <a:noFill/>
        </p:spPr>
        <p:txBody>
          <a:bodyPr wrap="square" rtlCol="0">
            <a:spAutoFit/>
          </a:bodyPr>
          <a:lstStyle/>
          <a:p>
            <a:r>
              <a:rPr kumimoji="1" lang="ja-JP" altLang="en-US" sz="2800" dirty="0">
                <a:solidFill>
                  <a:schemeClr val="bg2"/>
                </a:solidFill>
                <a:latin typeface="Meiryo UI" panose="020B0604030504040204" pitchFamily="50" charset="-128"/>
                <a:ea typeface="Meiryo UI" panose="020B0604030504040204" pitchFamily="50" charset="-128"/>
              </a:rPr>
              <a:t>⇒　実装している人に、</a:t>
            </a:r>
            <a:r>
              <a:rPr kumimoji="1" lang="en-US" altLang="ja-JP" sz="2800" dirty="0">
                <a:solidFill>
                  <a:schemeClr val="bg2"/>
                </a:solidFill>
                <a:latin typeface="Meiryo UI" panose="020B0604030504040204" pitchFamily="50" charset="-128"/>
                <a:ea typeface="Meiryo UI" panose="020B0604030504040204" pitchFamily="50" charset="-128"/>
              </a:rPr>
              <a:t> </a:t>
            </a:r>
            <a:r>
              <a:rPr kumimoji="1" lang="ja-JP" altLang="en-US" sz="2800" dirty="0">
                <a:solidFill>
                  <a:schemeClr val="bg2"/>
                </a:solidFill>
                <a:latin typeface="Meiryo UI" panose="020B0604030504040204" pitchFamily="50" charset="-128"/>
                <a:ea typeface="Meiryo UI" panose="020B0604030504040204" pitchFamily="50" charset="-128"/>
              </a:rPr>
              <a:t>ダメ元で</a:t>
            </a:r>
            <a:r>
              <a:rPr kumimoji="1" lang="en-US" altLang="ja-JP" sz="2800" dirty="0">
                <a:solidFill>
                  <a:schemeClr val="bg2"/>
                </a:solidFill>
                <a:latin typeface="Meiryo UI" panose="020B0604030504040204" pitchFamily="50" charset="-128"/>
                <a:ea typeface="Meiryo UI" panose="020B0604030504040204" pitchFamily="50" charset="-128"/>
              </a:rPr>
              <a:t>Twitter</a:t>
            </a:r>
            <a:r>
              <a:rPr kumimoji="1" lang="ja-JP" altLang="en-US" sz="2800" dirty="0">
                <a:solidFill>
                  <a:schemeClr val="bg2"/>
                </a:solidFill>
                <a:latin typeface="Meiryo UI" panose="020B0604030504040204" pitchFamily="50" charset="-128"/>
                <a:ea typeface="Meiryo UI" panose="020B0604030504040204" pitchFamily="50" charset="-128"/>
              </a:rPr>
              <a:t>で聞いてみたら</a:t>
            </a:r>
            <a:endParaRPr kumimoji="1" lang="en-US" altLang="ja-JP" sz="2800" dirty="0">
              <a:solidFill>
                <a:schemeClr val="bg2"/>
              </a:solidFill>
              <a:latin typeface="Meiryo UI" panose="020B0604030504040204" pitchFamily="50" charset="-128"/>
              <a:ea typeface="Meiryo UI" panose="020B0604030504040204" pitchFamily="50" charset="-128"/>
            </a:endParaRPr>
          </a:p>
          <a:p>
            <a:r>
              <a:rPr kumimoji="1" lang="ja-JP" altLang="en-US" sz="2800" dirty="0">
                <a:solidFill>
                  <a:schemeClr val="bg2"/>
                </a:solidFill>
                <a:latin typeface="Meiryo UI" panose="020B0604030504040204" pitchFamily="50" charset="-128"/>
                <a:ea typeface="Meiryo UI" panose="020B0604030504040204" pitchFamily="50" charset="-128"/>
              </a:rPr>
              <a:t>　　即答で返信がきて感動した！！！！</a:t>
            </a:r>
            <a:endParaRPr kumimoji="1" lang="en-US" altLang="ja-JP" sz="2800" dirty="0">
              <a:solidFill>
                <a:schemeClr val="bg2"/>
              </a:solidFill>
              <a:latin typeface="Meiryo UI" panose="020B0604030504040204" pitchFamily="50" charset="-128"/>
              <a:ea typeface="Meiryo UI" panose="020B0604030504040204" pitchFamily="50" charset="-128"/>
            </a:endParaRPr>
          </a:p>
          <a:p>
            <a:r>
              <a:rPr kumimoji="1" lang="ja-JP" altLang="en-US" sz="2800" dirty="0">
                <a:solidFill>
                  <a:schemeClr val="bg2"/>
                </a:solidFill>
                <a:latin typeface="Meiryo UI" panose="020B0604030504040204" pitchFamily="50" charset="-128"/>
                <a:ea typeface="Meiryo UI" panose="020B0604030504040204" pitchFamily="50" charset="-128"/>
              </a:rPr>
              <a:t>　　</a:t>
            </a:r>
            <a:r>
              <a:rPr kumimoji="1" lang="en-US" altLang="ja-JP" sz="2800" dirty="0">
                <a:solidFill>
                  <a:schemeClr val="bg2"/>
                </a:solidFill>
                <a:latin typeface="Meiryo UI" panose="020B0604030504040204" pitchFamily="50" charset="-128"/>
                <a:ea typeface="Meiryo UI" panose="020B0604030504040204" pitchFamily="50" charset="-128"/>
              </a:rPr>
              <a:t>Twitter</a:t>
            </a:r>
            <a:r>
              <a:rPr kumimoji="1" lang="ja-JP" altLang="en-US" sz="2800" dirty="0">
                <a:solidFill>
                  <a:schemeClr val="bg2"/>
                </a:solidFill>
                <a:latin typeface="Meiryo UI" panose="020B0604030504040204" pitchFamily="50" charset="-128"/>
                <a:ea typeface="Meiryo UI" panose="020B0604030504040204" pitchFamily="50" charset="-128"/>
              </a:rPr>
              <a:t>すごい！！と改めて実感。</a:t>
            </a:r>
            <a:endParaRPr kumimoji="1" lang="ja-JP" altLang="en-US" sz="2800" dirty="0">
              <a:solidFill>
                <a:schemeClr val="bg2"/>
              </a:solidFill>
            </a:endParaRPr>
          </a:p>
        </p:txBody>
      </p:sp>
      <p:pic>
        <p:nvPicPr>
          <p:cNvPr id="8" name="図 7">
            <a:extLst>
              <a:ext uri="{FF2B5EF4-FFF2-40B4-BE49-F238E27FC236}">
                <a16:creationId xmlns:a16="http://schemas.microsoft.com/office/drawing/2014/main" id="{9713C9A9-799E-4019-8CC8-C39E659AFF9C}"/>
              </a:ext>
            </a:extLst>
          </p:cNvPr>
          <p:cNvPicPr>
            <a:picLocks noChangeAspect="1"/>
          </p:cNvPicPr>
          <p:nvPr/>
        </p:nvPicPr>
        <p:blipFill>
          <a:blip r:embed="rId3"/>
          <a:stretch>
            <a:fillRect/>
          </a:stretch>
        </p:blipFill>
        <p:spPr>
          <a:xfrm>
            <a:off x="9831933" y="4961084"/>
            <a:ext cx="1470046" cy="1608805"/>
          </a:xfrm>
          <a:prstGeom prst="rect">
            <a:avLst/>
          </a:prstGeom>
        </p:spPr>
      </p:pic>
      <p:sp>
        <p:nvSpPr>
          <p:cNvPr id="3" name="吹き出し: 円形 2">
            <a:extLst>
              <a:ext uri="{FF2B5EF4-FFF2-40B4-BE49-F238E27FC236}">
                <a16:creationId xmlns:a16="http://schemas.microsoft.com/office/drawing/2014/main" id="{72B9C689-F42A-40B0-8C75-255B3409BD48}"/>
              </a:ext>
            </a:extLst>
          </p:cNvPr>
          <p:cNvSpPr/>
          <p:nvPr/>
        </p:nvSpPr>
        <p:spPr>
          <a:xfrm>
            <a:off x="9048052" y="5789200"/>
            <a:ext cx="783881" cy="697043"/>
          </a:xfrm>
          <a:prstGeom prst="wedgeEllipseCallout">
            <a:avLst>
              <a:gd name="adj1" fmla="val 60439"/>
              <a:gd name="adj2" fmla="val -36425"/>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斧 が含まれている画像&#10;&#10;自動的に生成された説明">
            <a:extLst>
              <a:ext uri="{FF2B5EF4-FFF2-40B4-BE49-F238E27FC236}">
                <a16:creationId xmlns:a16="http://schemas.microsoft.com/office/drawing/2014/main" id="{5B116838-D19C-4CD5-9A8F-53085E7D4218}"/>
              </a:ext>
            </a:extLst>
          </p:cNvPr>
          <p:cNvPicPr>
            <a:picLocks noChangeAspect="1"/>
          </p:cNvPicPr>
          <p:nvPr/>
        </p:nvPicPr>
        <p:blipFill>
          <a:blip r:embed="rId4"/>
          <a:stretch>
            <a:fillRect/>
          </a:stretch>
        </p:blipFill>
        <p:spPr>
          <a:xfrm>
            <a:off x="9201016" y="5926816"/>
            <a:ext cx="512578" cy="421809"/>
          </a:xfrm>
          <a:prstGeom prst="rect">
            <a:avLst/>
          </a:prstGeom>
        </p:spPr>
      </p:pic>
    </p:spTree>
    <p:extLst>
      <p:ext uri="{BB962C8B-B14F-4D97-AF65-F5344CB8AC3E}">
        <p14:creationId xmlns:p14="http://schemas.microsoft.com/office/powerpoint/2010/main" val="2623762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0DCA18-A2F4-4C39-AB87-86733262351A}"/>
              </a:ext>
            </a:extLst>
          </p:cNvPr>
          <p:cNvSpPr>
            <a:spLocks noGrp="1"/>
          </p:cNvSpPr>
          <p:nvPr>
            <p:ph type="title"/>
          </p:nvPr>
        </p:nvSpPr>
        <p:spPr/>
        <p:txBody>
          <a:bodyPr>
            <a:normAutofit/>
          </a:bodyPr>
          <a:lstStyle/>
          <a:p>
            <a:r>
              <a:rPr lang="ja-JP" altLang="en-US" sz="4400" dirty="0">
                <a:latin typeface="Meiryo UI" panose="020B0604030504040204" pitchFamily="50" charset="-128"/>
                <a:ea typeface="Meiryo UI" panose="020B0604030504040204" pitchFamily="50" charset="-128"/>
              </a:rPr>
              <a:t>卒 業 制 作</a:t>
            </a:r>
            <a:endParaRPr lang="en-US" altLang="ja-JP" sz="4400" dirty="0">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19A1E49F-E553-4F17-9C91-B33C2EC179A3}"/>
              </a:ext>
            </a:extLst>
          </p:cNvPr>
          <p:cNvSpPr txBox="1"/>
          <p:nvPr/>
        </p:nvSpPr>
        <p:spPr>
          <a:xfrm>
            <a:off x="683126" y="1554168"/>
            <a:ext cx="10242540" cy="4770537"/>
          </a:xfrm>
          <a:prstGeom prst="rect">
            <a:avLst/>
          </a:prstGeom>
          <a:noFill/>
        </p:spPr>
        <p:txBody>
          <a:bodyPr wrap="square" rtlCol="0">
            <a:spAutoFit/>
          </a:bodyPr>
          <a:lstStyle/>
          <a:p>
            <a:pPr algn="l"/>
            <a:r>
              <a:rPr kumimoji="1" lang="en-US" altLang="ja-JP" sz="3200" b="1" u="sng" dirty="0">
                <a:solidFill>
                  <a:schemeClr val="bg1">
                    <a:lumMod val="65000"/>
                    <a:lumOff val="35000"/>
                  </a:schemeClr>
                </a:solidFill>
                <a:latin typeface="Meiryo UI" panose="020B0604030504040204" pitchFamily="50" charset="-128"/>
                <a:ea typeface="Meiryo UI" panose="020B0604030504040204" pitchFamily="50" charset="-128"/>
              </a:rPr>
              <a:t>Web</a:t>
            </a:r>
            <a:r>
              <a:rPr kumimoji="1" lang="ja-JP" altLang="en-US" sz="3200" b="1" u="sng" dirty="0">
                <a:solidFill>
                  <a:schemeClr val="bg1">
                    <a:lumMod val="65000"/>
                    <a:lumOff val="35000"/>
                  </a:schemeClr>
                </a:solidFill>
                <a:latin typeface="Meiryo UI" panose="020B0604030504040204" pitchFamily="50" charset="-128"/>
                <a:ea typeface="Meiryo UI" panose="020B0604030504040204" pitchFamily="50" charset="-128"/>
              </a:rPr>
              <a:t>アプリケーション化</a:t>
            </a:r>
            <a:endParaRPr kumimoji="1" lang="en-US" altLang="ja-JP" sz="3200" b="1" u="sng" dirty="0">
              <a:solidFill>
                <a:schemeClr val="bg1">
                  <a:lumMod val="65000"/>
                  <a:lumOff val="35000"/>
                </a:schemeClr>
              </a:solidFill>
              <a:latin typeface="Meiryo UI" panose="020B0604030504040204" pitchFamily="50" charset="-128"/>
              <a:ea typeface="Meiryo UI" panose="020B0604030504040204" pitchFamily="50" charset="-128"/>
            </a:endParaRPr>
          </a:p>
          <a:p>
            <a:pPr algn="l">
              <a:spcBef>
                <a:spcPts val="1200"/>
              </a:spcBef>
            </a:pPr>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「画像を</a:t>
            </a:r>
            <a:r>
              <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rPr>
              <a:t>Upload</a:t>
            </a:r>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したら、合成動画を作成できる</a:t>
            </a:r>
            <a:r>
              <a:rPr kumimoji="1" lang="en-US" altLang="ja-JP" sz="2800" b="1" dirty="0">
                <a:solidFill>
                  <a:schemeClr val="bg1">
                    <a:lumMod val="65000"/>
                    <a:lumOff val="35000"/>
                  </a:schemeClr>
                </a:solidFill>
                <a:latin typeface="Meiryo UI" panose="020B0604030504040204" pitchFamily="50" charset="-128"/>
                <a:ea typeface="Meiryo UI" panose="020B0604030504040204" pitchFamily="50" charset="-128"/>
                <a:hlinkClick r:id="rId2"/>
              </a:rPr>
              <a:t>Web</a:t>
            </a:r>
            <a:r>
              <a:rPr kumimoji="1" lang="ja-JP" altLang="en-US" sz="2800" b="1" dirty="0">
                <a:solidFill>
                  <a:schemeClr val="bg1">
                    <a:lumMod val="65000"/>
                    <a:lumOff val="35000"/>
                  </a:schemeClr>
                </a:solidFill>
                <a:latin typeface="Meiryo UI" panose="020B0604030504040204" pitchFamily="50" charset="-128"/>
                <a:ea typeface="Meiryo UI" panose="020B0604030504040204" pitchFamily="50" charset="-128"/>
                <a:hlinkClick r:id="rId2"/>
              </a:rPr>
              <a:t>アプリ</a:t>
            </a:r>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algn="l">
              <a:spcBef>
                <a:spcPts val="1200"/>
              </a:spcBef>
            </a:pPr>
            <a:r>
              <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rPr>
              <a:t>	</a:t>
            </a:r>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　現在　</a:t>
            </a:r>
            <a:r>
              <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rPr>
              <a:t> </a:t>
            </a:r>
            <a:r>
              <a:rPr kumimoji="1" lang="ja-JP" altLang="en-US" sz="2800" b="1" dirty="0">
                <a:solidFill>
                  <a:schemeClr val="bg1">
                    <a:lumMod val="65000"/>
                    <a:lumOff val="35000"/>
                  </a:schemeClr>
                </a:solidFill>
                <a:latin typeface="Meiryo UI" panose="020B0604030504040204" pitchFamily="50" charset="-128"/>
                <a:ea typeface="Meiryo UI" panose="020B0604030504040204" pitchFamily="50" charset="-128"/>
              </a:rPr>
              <a:t>鋭意作成中</a:t>
            </a:r>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lvl="2"/>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lvl="1"/>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実装済み：</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lvl="1"/>
            <a:r>
              <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rPr>
              <a:t>	</a:t>
            </a:r>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　サインアップ機能</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lvl="1"/>
            <a:r>
              <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rPr>
              <a:t>	</a:t>
            </a:r>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　ログイン機能</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lvl="1"/>
            <a:r>
              <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rPr>
              <a:t>	</a:t>
            </a:r>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　画像の</a:t>
            </a:r>
            <a:r>
              <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rPr>
              <a:t>Upload</a:t>
            </a:r>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機能</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lvl="1"/>
            <a:r>
              <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rPr>
              <a:t>	</a:t>
            </a:r>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　アップロードした画像の表示</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lvl="1"/>
            <a:r>
              <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rPr>
              <a:t>	</a:t>
            </a:r>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　</a:t>
            </a:r>
            <a:r>
              <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rPr>
              <a:t>Heroku</a:t>
            </a:r>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でアプリの動作確認</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E5A6DFE7-2FF5-4C88-8023-6F81EC425BB8}"/>
              </a:ext>
            </a:extLst>
          </p:cNvPr>
          <p:cNvSpPr txBox="1"/>
          <p:nvPr/>
        </p:nvSpPr>
        <p:spPr>
          <a:xfrm>
            <a:off x="5602662" y="4776398"/>
            <a:ext cx="5721838" cy="1938992"/>
          </a:xfrm>
          <a:prstGeom prst="rect">
            <a:avLst/>
          </a:prstGeom>
          <a:noFill/>
        </p:spPr>
        <p:txBody>
          <a:bodyPr wrap="none" lIns="0" tIns="0" rIns="0" bIns="0" rtlCol="0">
            <a:normAutofit fontScale="92500" lnSpcReduction="10000"/>
          </a:bodyPr>
          <a:lstStyle/>
          <a:p>
            <a:pPr lvl="2"/>
            <a:r>
              <a:rPr kumimoji="1" lang="ja-JP" altLang="en-US" sz="2800" dirty="0">
                <a:solidFill>
                  <a:schemeClr val="bg1">
                    <a:lumMod val="50000"/>
                    <a:lumOff val="50000"/>
                  </a:schemeClr>
                </a:solidFill>
                <a:latin typeface="Meiryo UI" panose="020B0604030504040204" pitchFamily="50" charset="-128"/>
                <a:ea typeface="Meiryo UI" panose="020B0604030504040204" pitchFamily="50" charset="-128"/>
              </a:rPr>
              <a:t>未実装：</a:t>
            </a:r>
            <a:endParaRPr kumimoji="1" lang="en-US" altLang="ja-JP" sz="2800" dirty="0">
              <a:solidFill>
                <a:schemeClr val="bg1">
                  <a:lumMod val="50000"/>
                  <a:lumOff val="50000"/>
                </a:schemeClr>
              </a:solidFill>
              <a:latin typeface="Meiryo UI" panose="020B0604030504040204" pitchFamily="50" charset="-128"/>
              <a:ea typeface="Meiryo UI" panose="020B0604030504040204" pitchFamily="50" charset="-128"/>
            </a:endParaRPr>
          </a:p>
          <a:p>
            <a:pPr lvl="2"/>
            <a:r>
              <a:rPr kumimoji="1" lang="en-US" altLang="ja-JP" sz="2800" dirty="0">
                <a:solidFill>
                  <a:schemeClr val="bg1">
                    <a:lumMod val="50000"/>
                    <a:lumOff val="50000"/>
                  </a:schemeClr>
                </a:solidFill>
                <a:latin typeface="Meiryo UI" panose="020B0604030504040204" pitchFamily="50" charset="-128"/>
                <a:ea typeface="Meiryo UI" panose="020B0604030504040204" pitchFamily="50" charset="-128"/>
              </a:rPr>
              <a:t>	</a:t>
            </a:r>
            <a:r>
              <a:rPr kumimoji="1" lang="ja-JP" altLang="en-US" sz="2800" dirty="0">
                <a:solidFill>
                  <a:schemeClr val="bg1">
                    <a:lumMod val="50000"/>
                    <a:lumOff val="50000"/>
                  </a:schemeClr>
                </a:solidFill>
                <a:latin typeface="Meiryo UI" panose="020B0604030504040204" pitchFamily="50" charset="-128"/>
                <a:ea typeface="Meiryo UI" panose="020B0604030504040204" pitchFamily="50" charset="-128"/>
              </a:rPr>
              <a:t>・　</a:t>
            </a:r>
            <a:r>
              <a:rPr kumimoji="1" lang="en-US" altLang="ja-JP" sz="2800" dirty="0" err="1">
                <a:solidFill>
                  <a:schemeClr val="bg1">
                    <a:lumMod val="50000"/>
                    <a:lumOff val="50000"/>
                  </a:schemeClr>
                </a:solidFill>
                <a:latin typeface="Meiryo UI" panose="020B0604030504040204" pitchFamily="50" charset="-128"/>
                <a:ea typeface="Meiryo UI" panose="020B0604030504040204" pitchFamily="50" charset="-128"/>
              </a:rPr>
              <a:t>LiqWarpGAN</a:t>
            </a:r>
            <a:r>
              <a:rPr kumimoji="1" lang="ja-JP" altLang="en-US" sz="2800" dirty="0">
                <a:solidFill>
                  <a:schemeClr val="bg1">
                    <a:lumMod val="50000"/>
                    <a:lumOff val="50000"/>
                  </a:schemeClr>
                </a:solidFill>
                <a:latin typeface="Meiryo UI" panose="020B0604030504040204" pitchFamily="50" charset="-128"/>
                <a:ea typeface="Meiryo UI" panose="020B0604030504040204" pitchFamily="50" charset="-128"/>
              </a:rPr>
              <a:t>コードの組み込み</a:t>
            </a:r>
            <a:endParaRPr kumimoji="1" lang="en-US" altLang="ja-JP" sz="2800" dirty="0">
              <a:solidFill>
                <a:schemeClr val="bg1">
                  <a:lumMod val="50000"/>
                  <a:lumOff val="50000"/>
                </a:schemeClr>
              </a:solidFill>
              <a:latin typeface="Meiryo UI" panose="020B0604030504040204" pitchFamily="50" charset="-128"/>
              <a:ea typeface="Meiryo UI" panose="020B0604030504040204" pitchFamily="50" charset="-128"/>
            </a:endParaRPr>
          </a:p>
          <a:p>
            <a:pPr lvl="2"/>
            <a:r>
              <a:rPr kumimoji="1" lang="en-US" altLang="ja-JP" sz="2800" dirty="0">
                <a:solidFill>
                  <a:schemeClr val="bg1">
                    <a:lumMod val="50000"/>
                    <a:lumOff val="50000"/>
                  </a:schemeClr>
                </a:solidFill>
                <a:latin typeface="Meiryo UI" panose="020B0604030504040204" pitchFamily="50" charset="-128"/>
                <a:ea typeface="Meiryo UI" panose="020B0604030504040204" pitchFamily="50" charset="-128"/>
              </a:rPr>
              <a:t>	</a:t>
            </a:r>
            <a:r>
              <a:rPr kumimoji="1" lang="ja-JP" altLang="en-US" sz="2800" dirty="0">
                <a:solidFill>
                  <a:schemeClr val="bg1">
                    <a:lumMod val="50000"/>
                    <a:lumOff val="50000"/>
                  </a:schemeClr>
                </a:solidFill>
                <a:latin typeface="Meiryo UI" panose="020B0604030504040204" pitchFamily="50" charset="-128"/>
                <a:ea typeface="Meiryo UI" panose="020B0604030504040204" pitchFamily="50" charset="-128"/>
              </a:rPr>
              <a:t>・　サインアップのバグ取り　</a:t>
            </a:r>
            <a:endParaRPr kumimoji="1" lang="en-US" altLang="ja-JP" sz="2800" dirty="0">
              <a:solidFill>
                <a:schemeClr val="bg1">
                  <a:lumMod val="50000"/>
                  <a:lumOff val="50000"/>
                </a:schemeClr>
              </a:solidFill>
              <a:latin typeface="Meiryo UI" panose="020B0604030504040204" pitchFamily="50" charset="-128"/>
              <a:ea typeface="Meiryo UI" panose="020B0604030504040204" pitchFamily="50" charset="-128"/>
            </a:endParaRPr>
          </a:p>
          <a:p>
            <a:pPr lvl="2"/>
            <a:r>
              <a:rPr kumimoji="1" lang="en-US" altLang="ja-JP" sz="2800" dirty="0">
                <a:solidFill>
                  <a:schemeClr val="bg1">
                    <a:lumMod val="50000"/>
                    <a:lumOff val="50000"/>
                  </a:schemeClr>
                </a:solidFill>
                <a:latin typeface="Meiryo UI" panose="020B0604030504040204" pitchFamily="50" charset="-128"/>
                <a:ea typeface="Meiryo UI" panose="020B0604030504040204" pitchFamily="50" charset="-128"/>
              </a:rPr>
              <a:t>	</a:t>
            </a:r>
            <a:r>
              <a:rPr kumimoji="1" lang="ja-JP" altLang="en-US" sz="2800" dirty="0">
                <a:solidFill>
                  <a:schemeClr val="bg1">
                    <a:lumMod val="50000"/>
                    <a:lumOff val="50000"/>
                  </a:schemeClr>
                </a:solidFill>
                <a:latin typeface="Meiryo UI" panose="020B0604030504040204" pitchFamily="50" charset="-128"/>
                <a:ea typeface="Meiryo UI" panose="020B0604030504040204" pitchFamily="50" charset="-128"/>
              </a:rPr>
              <a:t>・　画像・動画リスト</a:t>
            </a:r>
            <a:r>
              <a:rPr kumimoji="1" lang="en-US" altLang="ja-JP" sz="2800" dirty="0">
                <a:solidFill>
                  <a:schemeClr val="bg1">
                    <a:lumMod val="50000"/>
                    <a:lumOff val="50000"/>
                  </a:schemeClr>
                </a:solidFill>
                <a:latin typeface="Meiryo UI" panose="020B0604030504040204" pitchFamily="50" charset="-128"/>
                <a:ea typeface="Meiryo UI" panose="020B0604030504040204" pitchFamily="50" charset="-128"/>
              </a:rPr>
              <a:t>	</a:t>
            </a:r>
          </a:p>
          <a:p>
            <a:pPr lvl="2"/>
            <a:r>
              <a:rPr kumimoji="1" lang="en-US" altLang="ja-JP" sz="2800" dirty="0">
                <a:solidFill>
                  <a:schemeClr val="bg1">
                    <a:lumMod val="50000"/>
                    <a:lumOff val="50000"/>
                  </a:schemeClr>
                </a:solidFill>
                <a:latin typeface="Meiryo UI" panose="020B0604030504040204" pitchFamily="50" charset="-128"/>
                <a:ea typeface="Meiryo UI" panose="020B0604030504040204" pitchFamily="50" charset="-128"/>
              </a:rPr>
              <a:t>	</a:t>
            </a:r>
            <a:r>
              <a:rPr kumimoji="1" lang="ja-JP" altLang="en-US" sz="2800" dirty="0">
                <a:solidFill>
                  <a:schemeClr val="bg1">
                    <a:lumMod val="50000"/>
                    <a:lumOff val="50000"/>
                  </a:schemeClr>
                </a:solidFill>
                <a:latin typeface="Meiryo UI" panose="020B0604030504040204" pitchFamily="50" charset="-128"/>
                <a:ea typeface="Meiryo UI" panose="020B0604030504040204" pitchFamily="50" charset="-128"/>
              </a:rPr>
              <a:t>・　出力結果ページ</a:t>
            </a:r>
            <a:r>
              <a:rPr kumimoji="1" lang="en-US" altLang="ja-JP" sz="2800" dirty="0">
                <a:solidFill>
                  <a:schemeClr val="bg1">
                    <a:lumMod val="50000"/>
                    <a:lumOff val="50000"/>
                  </a:schemeClr>
                </a:solidFill>
                <a:latin typeface="Meiryo UI" panose="020B0604030504040204" pitchFamily="50" charset="-128"/>
                <a:ea typeface="Meiryo UI" panose="020B0604030504040204" pitchFamily="50" charset="-128"/>
              </a:rPr>
              <a:t>(</a:t>
            </a:r>
            <a:r>
              <a:rPr kumimoji="1" lang="ja-JP" altLang="en-US" sz="2800" dirty="0">
                <a:solidFill>
                  <a:schemeClr val="bg1">
                    <a:lumMod val="50000"/>
                    <a:lumOff val="50000"/>
                  </a:schemeClr>
                </a:solidFill>
                <a:latin typeface="Meiryo UI" panose="020B0604030504040204" pitchFamily="50" charset="-128"/>
                <a:ea typeface="Meiryo UI" panose="020B0604030504040204" pitchFamily="50" charset="-128"/>
              </a:rPr>
              <a:t>動画ダウンロード</a:t>
            </a:r>
            <a:r>
              <a:rPr kumimoji="1" lang="en-US" altLang="ja-JP" sz="2800" dirty="0">
                <a:solidFill>
                  <a:schemeClr val="bg1">
                    <a:lumMod val="50000"/>
                    <a:lumOff val="50000"/>
                  </a:schemeClr>
                </a:solidFill>
                <a:latin typeface="Meiryo UI" panose="020B0604030504040204" pitchFamily="50" charset="-128"/>
                <a:ea typeface="Meiryo UI" panose="020B0604030504040204" pitchFamily="50" charset="-128"/>
              </a:rPr>
              <a:t>)</a:t>
            </a:r>
            <a:endParaRPr kumimoji="1" lang="ja-JP" altLang="en-US" dirty="0"/>
          </a:p>
        </p:txBody>
      </p:sp>
      <p:pic>
        <p:nvPicPr>
          <p:cNvPr id="15" name="図 14" descr="座る, テディ, クマ, ノートパソコン が含まれている画像&#10;&#10;自動的に生成された説明">
            <a:extLst>
              <a:ext uri="{FF2B5EF4-FFF2-40B4-BE49-F238E27FC236}">
                <a16:creationId xmlns:a16="http://schemas.microsoft.com/office/drawing/2014/main" id="{A84F869D-B571-4BB4-8091-E4C06FD73815}"/>
              </a:ext>
            </a:extLst>
          </p:cNvPr>
          <p:cNvPicPr>
            <a:picLocks noChangeAspect="1"/>
          </p:cNvPicPr>
          <p:nvPr/>
        </p:nvPicPr>
        <p:blipFill>
          <a:blip r:embed="rId3"/>
          <a:stretch>
            <a:fillRect/>
          </a:stretch>
        </p:blipFill>
        <p:spPr>
          <a:xfrm flipH="1">
            <a:off x="8729221" y="1960907"/>
            <a:ext cx="3191488" cy="3074091"/>
          </a:xfrm>
          <a:prstGeom prst="rect">
            <a:avLst/>
          </a:prstGeom>
        </p:spPr>
      </p:pic>
      <p:sp>
        <p:nvSpPr>
          <p:cNvPr id="16" name="テキスト ボックス 15">
            <a:extLst>
              <a:ext uri="{FF2B5EF4-FFF2-40B4-BE49-F238E27FC236}">
                <a16:creationId xmlns:a16="http://schemas.microsoft.com/office/drawing/2014/main" id="{AA1025E2-87B0-4C56-AFE9-BA2325536A43}"/>
              </a:ext>
            </a:extLst>
          </p:cNvPr>
          <p:cNvSpPr txBox="1"/>
          <p:nvPr/>
        </p:nvSpPr>
        <p:spPr>
          <a:xfrm>
            <a:off x="10154013" y="2482145"/>
            <a:ext cx="1318490" cy="307777"/>
          </a:xfrm>
          <a:prstGeom prst="rect">
            <a:avLst/>
          </a:prstGeom>
          <a:solidFill>
            <a:schemeClr val="tx1"/>
          </a:solidFill>
        </p:spPr>
        <p:txBody>
          <a:bodyPr wrap="square" lIns="0" tIns="0" rIns="0" bIns="0" rtlCol="0">
            <a:spAutoFit/>
          </a:bodyPr>
          <a:lstStyle/>
          <a:p>
            <a:r>
              <a:rPr kumimoji="1" lang="ja-JP" altLang="en-US" sz="2000" dirty="0">
                <a:solidFill>
                  <a:schemeClr val="accent4"/>
                </a:solidFill>
                <a:latin typeface="HGS創英角ﾎﾟｯﾌﾟ体" panose="040B0A00000000000000" pitchFamily="50" charset="-128"/>
                <a:ea typeface="HGS創英角ﾎﾟｯﾌﾟ体" panose="040B0A00000000000000" pitchFamily="50" charset="-128"/>
              </a:rPr>
              <a:t>打倒！バグ</a:t>
            </a:r>
          </a:p>
        </p:txBody>
      </p:sp>
      <p:pic>
        <p:nvPicPr>
          <p:cNvPr id="18" name="図 17" descr="ノートパソコン, コンピュータ, 座る, 電話 が含まれている画像&#10;&#10;自動的に生成された説明">
            <a:extLst>
              <a:ext uri="{FF2B5EF4-FFF2-40B4-BE49-F238E27FC236}">
                <a16:creationId xmlns:a16="http://schemas.microsoft.com/office/drawing/2014/main" id="{DBF43F8C-8E65-486A-BA2A-3FCBC48B98AB}"/>
              </a:ext>
            </a:extLst>
          </p:cNvPr>
          <p:cNvPicPr>
            <a:picLocks noChangeAspect="1"/>
          </p:cNvPicPr>
          <p:nvPr/>
        </p:nvPicPr>
        <p:blipFill rotWithShape="1">
          <a:blip r:embed="rId4"/>
          <a:srcRect l="-265" t="12170" r="79841" b="35549"/>
          <a:stretch/>
        </p:blipFill>
        <p:spPr>
          <a:xfrm rot="1616367">
            <a:off x="9291310" y="1618418"/>
            <a:ext cx="760029" cy="1758632"/>
          </a:xfrm>
          <a:prstGeom prst="rect">
            <a:avLst/>
          </a:prstGeom>
          <a:solidFill>
            <a:srgbClr val="FFFFF0"/>
          </a:solidFill>
        </p:spPr>
      </p:pic>
      <p:pic>
        <p:nvPicPr>
          <p:cNvPr id="21" name="図 20" descr="ノートパソコン, コンピュータ, 座る, 電話 が含まれている画像&#10;&#10;自動的に生成された説明">
            <a:extLst>
              <a:ext uri="{FF2B5EF4-FFF2-40B4-BE49-F238E27FC236}">
                <a16:creationId xmlns:a16="http://schemas.microsoft.com/office/drawing/2014/main" id="{69783EC7-1B43-4C8F-9F92-2F577F0313BD}"/>
              </a:ext>
            </a:extLst>
          </p:cNvPr>
          <p:cNvPicPr>
            <a:picLocks noChangeAspect="1"/>
          </p:cNvPicPr>
          <p:nvPr/>
        </p:nvPicPr>
        <p:blipFill rotWithShape="1">
          <a:blip r:embed="rId4"/>
          <a:srcRect l="81235" t="24011" r="2162" b="26115"/>
          <a:stretch/>
        </p:blipFill>
        <p:spPr>
          <a:xfrm>
            <a:off x="11454188" y="1810376"/>
            <a:ext cx="744960" cy="2092848"/>
          </a:xfrm>
          <a:prstGeom prst="rect">
            <a:avLst/>
          </a:prstGeom>
        </p:spPr>
      </p:pic>
    </p:spTree>
    <p:extLst>
      <p:ext uri="{BB962C8B-B14F-4D97-AF65-F5344CB8AC3E}">
        <p14:creationId xmlns:p14="http://schemas.microsoft.com/office/powerpoint/2010/main" val="399122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7" name="Picture 2">
            <a:extLst>
              <a:ext uri="{FF2B5EF4-FFF2-40B4-BE49-F238E27FC236}">
                <a16:creationId xmlns:a16="http://schemas.microsoft.com/office/drawing/2014/main" id="{59FACE42-44B0-4185-8ED4-9043A78C86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9" name="Group 18">
            <a:extLst>
              <a:ext uri="{FF2B5EF4-FFF2-40B4-BE49-F238E27FC236}">
                <a16:creationId xmlns:a16="http://schemas.microsoft.com/office/drawing/2014/main" id="{A838DBA2-246D-4087-AE0A-6EA2B4B65A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20" name="Group 19">
              <a:extLst>
                <a:ext uri="{FF2B5EF4-FFF2-40B4-BE49-F238E27FC236}">
                  <a16:creationId xmlns:a16="http://schemas.microsoft.com/office/drawing/2014/main" id="{B4406F95-9579-494D-BE1E-A012A7F4CB3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32" name="Rectangle 5">
                <a:extLst>
                  <a:ext uri="{FF2B5EF4-FFF2-40B4-BE49-F238E27FC236}">
                    <a16:creationId xmlns:a16="http://schemas.microsoft.com/office/drawing/2014/main" id="{4C8D671A-5C73-44CA-B6D0-7F3BC195BA6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3" name="Freeform 6">
                <a:extLst>
                  <a:ext uri="{FF2B5EF4-FFF2-40B4-BE49-F238E27FC236}">
                    <a16:creationId xmlns:a16="http://schemas.microsoft.com/office/drawing/2014/main" id="{F0DB3AC8-B5AD-4004-B0B9-74B58BECA0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7">
                <a:extLst>
                  <a:ext uri="{FF2B5EF4-FFF2-40B4-BE49-F238E27FC236}">
                    <a16:creationId xmlns:a16="http://schemas.microsoft.com/office/drawing/2014/main" id="{F3B2C8F3-E236-45B2-B2E1-8460F8FD6D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8">
                <a:extLst>
                  <a:ext uri="{FF2B5EF4-FFF2-40B4-BE49-F238E27FC236}">
                    <a16:creationId xmlns:a16="http://schemas.microsoft.com/office/drawing/2014/main" id="{761EE3AC-0BC2-4A29-AD58-5CB0EEFF9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9">
                <a:extLst>
                  <a:ext uri="{FF2B5EF4-FFF2-40B4-BE49-F238E27FC236}">
                    <a16:creationId xmlns:a16="http://schemas.microsoft.com/office/drawing/2014/main" id="{38DC43BE-83DD-43F3-A21F-9B58B1074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10">
                <a:extLst>
                  <a:ext uri="{FF2B5EF4-FFF2-40B4-BE49-F238E27FC236}">
                    <a16:creationId xmlns:a16="http://schemas.microsoft.com/office/drawing/2014/main" id="{112583CE-53E8-48F6-9F71-25A32BFD6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11">
                <a:extLst>
                  <a:ext uri="{FF2B5EF4-FFF2-40B4-BE49-F238E27FC236}">
                    <a16:creationId xmlns:a16="http://schemas.microsoft.com/office/drawing/2014/main" id="{229A7966-2C4F-4334-8FB7-08521F984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12">
                <a:extLst>
                  <a:ext uri="{FF2B5EF4-FFF2-40B4-BE49-F238E27FC236}">
                    <a16:creationId xmlns:a16="http://schemas.microsoft.com/office/drawing/2014/main" id="{656FCF6A-DF5B-42AA-83C4-22CD7B9947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13">
                <a:extLst>
                  <a:ext uri="{FF2B5EF4-FFF2-40B4-BE49-F238E27FC236}">
                    <a16:creationId xmlns:a16="http://schemas.microsoft.com/office/drawing/2014/main" id="{E908B3EE-F31D-4E8D-BF3C-71F5B35F02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14">
                <a:extLst>
                  <a:ext uri="{FF2B5EF4-FFF2-40B4-BE49-F238E27FC236}">
                    <a16:creationId xmlns:a16="http://schemas.microsoft.com/office/drawing/2014/main" id="{DA9F96D7-B42C-4F80-8F26-72388FE0C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Freeform 15">
                <a:extLst>
                  <a:ext uri="{FF2B5EF4-FFF2-40B4-BE49-F238E27FC236}">
                    <a16:creationId xmlns:a16="http://schemas.microsoft.com/office/drawing/2014/main" id="{5C9D5861-5A45-408A-A25E-61ED661AD7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Line 16">
                <a:extLst>
                  <a:ext uri="{FF2B5EF4-FFF2-40B4-BE49-F238E27FC236}">
                    <a16:creationId xmlns:a16="http://schemas.microsoft.com/office/drawing/2014/main" id="{DEEF5DD7-13B2-4CBB-A1AE-193A618B0F0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4" name="Freeform 17">
                <a:extLst>
                  <a:ext uri="{FF2B5EF4-FFF2-40B4-BE49-F238E27FC236}">
                    <a16:creationId xmlns:a16="http://schemas.microsoft.com/office/drawing/2014/main" id="{3D896DDA-5AD2-4360-9E65-A79213105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18">
                <a:extLst>
                  <a:ext uri="{FF2B5EF4-FFF2-40B4-BE49-F238E27FC236}">
                    <a16:creationId xmlns:a16="http://schemas.microsoft.com/office/drawing/2014/main" id="{C088F3B1-D893-4078-8EAE-6A3776F67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19">
                <a:extLst>
                  <a:ext uri="{FF2B5EF4-FFF2-40B4-BE49-F238E27FC236}">
                    <a16:creationId xmlns:a16="http://schemas.microsoft.com/office/drawing/2014/main" id="{23CCB367-42E1-4DEF-BABD-7457EB9F2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20">
                <a:extLst>
                  <a:ext uri="{FF2B5EF4-FFF2-40B4-BE49-F238E27FC236}">
                    <a16:creationId xmlns:a16="http://schemas.microsoft.com/office/drawing/2014/main" id="{BAFD46CE-CD21-4C8E-8ACE-B1A0B74A9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Rectangle 21">
                <a:extLst>
                  <a:ext uri="{FF2B5EF4-FFF2-40B4-BE49-F238E27FC236}">
                    <a16:creationId xmlns:a16="http://schemas.microsoft.com/office/drawing/2014/main" id="{23980A26-1FFF-4434-A77C-C5A1C96A54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9" name="Freeform 22">
                <a:extLst>
                  <a:ext uri="{FF2B5EF4-FFF2-40B4-BE49-F238E27FC236}">
                    <a16:creationId xmlns:a16="http://schemas.microsoft.com/office/drawing/2014/main" id="{AE64C1E5-E917-4222-8080-3EF831FB46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23">
                <a:extLst>
                  <a:ext uri="{FF2B5EF4-FFF2-40B4-BE49-F238E27FC236}">
                    <a16:creationId xmlns:a16="http://schemas.microsoft.com/office/drawing/2014/main" id="{D4D42DE6-99E5-4D28-834E-6601A7DD93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24">
                <a:extLst>
                  <a:ext uri="{FF2B5EF4-FFF2-40B4-BE49-F238E27FC236}">
                    <a16:creationId xmlns:a16="http://schemas.microsoft.com/office/drawing/2014/main" id="{194304B3-4C44-49E0-A677-19E2DA8CC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25">
                <a:extLst>
                  <a:ext uri="{FF2B5EF4-FFF2-40B4-BE49-F238E27FC236}">
                    <a16:creationId xmlns:a16="http://schemas.microsoft.com/office/drawing/2014/main" id="{C726387F-F77D-4FB6-A177-1DC6115E8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26">
                <a:extLst>
                  <a:ext uri="{FF2B5EF4-FFF2-40B4-BE49-F238E27FC236}">
                    <a16:creationId xmlns:a16="http://schemas.microsoft.com/office/drawing/2014/main" id="{2F09766D-0653-4646-BA37-8FC23294B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Freeform 27">
                <a:extLst>
                  <a:ext uri="{FF2B5EF4-FFF2-40B4-BE49-F238E27FC236}">
                    <a16:creationId xmlns:a16="http://schemas.microsoft.com/office/drawing/2014/main" id="{F50D9867-C9E0-462B-894F-B2F97E26A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 name="Freeform 28">
                <a:extLst>
                  <a:ext uri="{FF2B5EF4-FFF2-40B4-BE49-F238E27FC236}">
                    <a16:creationId xmlns:a16="http://schemas.microsoft.com/office/drawing/2014/main" id="{44179987-9B3B-4BC1-9BDA-EC9F30A379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29">
                <a:extLst>
                  <a:ext uri="{FF2B5EF4-FFF2-40B4-BE49-F238E27FC236}">
                    <a16:creationId xmlns:a16="http://schemas.microsoft.com/office/drawing/2014/main" id="{EF0E5480-8C2D-4FFE-9357-938DF0642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30">
                <a:extLst>
                  <a:ext uri="{FF2B5EF4-FFF2-40B4-BE49-F238E27FC236}">
                    <a16:creationId xmlns:a16="http://schemas.microsoft.com/office/drawing/2014/main" id="{FDAC2F76-95E6-4EE4-8A26-47CDAE5C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31">
                <a:extLst>
                  <a:ext uri="{FF2B5EF4-FFF2-40B4-BE49-F238E27FC236}">
                    <a16:creationId xmlns:a16="http://schemas.microsoft.com/office/drawing/2014/main" id="{249EB4AA-5D5B-4A3A-9F2D-6E4EDF2046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21" name="Group 20">
              <a:extLst>
                <a:ext uri="{FF2B5EF4-FFF2-40B4-BE49-F238E27FC236}">
                  <a16:creationId xmlns:a16="http://schemas.microsoft.com/office/drawing/2014/main" id="{375D3DC5-0B19-4EA9-A350-6218AC28CD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2" name="Freeform 32">
                <a:extLst>
                  <a:ext uri="{FF2B5EF4-FFF2-40B4-BE49-F238E27FC236}">
                    <a16:creationId xmlns:a16="http://schemas.microsoft.com/office/drawing/2014/main" id="{86B5A458-9418-4EDA-9B6F-E4754ABA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33">
                <a:extLst>
                  <a:ext uri="{FF2B5EF4-FFF2-40B4-BE49-F238E27FC236}">
                    <a16:creationId xmlns:a16="http://schemas.microsoft.com/office/drawing/2014/main" id="{6307D20D-BE6F-4BFD-8A35-230A01AD72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34">
                <a:extLst>
                  <a:ext uri="{FF2B5EF4-FFF2-40B4-BE49-F238E27FC236}">
                    <a16:creationId xmlns:a16="http://schemas.microsoft.com/office/drawing/2014/main" id="{37A04039-8217-4B7F-8F43-4039DF087D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35">
                <a:extLst>
                  <a:ext uri="{FF2B5EF4-FFF2-40B4-BE49-F238E27FC236}">
                    <a16:creationId xmlns:a16="http://schemas.microsoft.com/office/drawing/2014/main" id="{CA6CE641-5DEB-4A06-B9C3-B726A334C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36">
                <a:extLst>
                  <a:ext uri="{FF2B5EF4-FFF2-40B4-BE49-F238E27FC236}">
                    <a16:creationId xmlns:a16="http://schemas.microsoft.com/office/drawing/2014/main" id="{D08C7C1C-DF39-4479-94BD-47E71DE422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37">
                <a:extLst>
                  <a:ext uri="{FF2B5EF4-FFF2-40B4-BE49-F238E27FC236}">
                    <a16:creationId xmlns:a16="http://schemas.microsoft.com/office/drawing/2014/main" id="{27C5EAA7-E449-48C0-9B14-E677E6ECF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38">
                <a:extLst>
                  <a:ext uri="{FF2B5EF4-FFF2-40B4-BE49-F238E27FC236}">
                    <a16:creationId xmlns:a16="http://schemas.microsoft.com/office/drawing/2014/main" id="{AA6A8A39-39D4-41FE-9974-CB46106A73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39">
                <a:extLst>
                  <a:ext uri="{FF2B5EF4-FFF2-40B4-BE49-F238E27FC236}">
                    <a16:creationId xmlns:a16="http://schemas.microsoft.com/office/drawing/2014/main" id="{433C6D82-AE91-4A0C-97C6-34399C908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40">
                <a:extLst>
                  <a:ext uri="{FF2B5EF4-FFF2-40B4-BE49-F238E27FC236}">
                    <a16:creationId xmlns:a16="http://schemas.microsoft.com/office/drawing/2014/main" id="{D4C06E36-D233-423A-BC95-5B4D5BE35C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Rectangle 41">
                <a:extLst>
                  <a:ext uri="{FF2B5EF4-FFF2-40B4-BE49-F238E27FC236}">
                    <a16:creationId xmlns:a16="http://schemas.microsoft.com/office/drawing/2014/main" id="{E1B0EEC1-CF7A-4761-B477-941DB41A83D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grpSp>
      </p:grpSp>
      <p:grpSp>
        <p:nvGrpSpPr>
          <p:cNvPr id="60" name="Group 59">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1" name="Rectangle 60">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10" name="タイトル 9">
            <a:extLst>
              <a:ext uri="{FF2B5EF4-FFF2-40B4-BE49-F238E27FC236}">
                <a16:creationId xmlns:a16="http://schemas.microsoft.com/office/drawing/2014/main" id="{2641D0C9-EA81-43AE-9BA1-4E9EA9C033FC}"/>
              </a:ext>
            </a:extLst>
          </p:cNvPr>
          <p:cNvSpPr>
            <a:spLocks noGrp="1"/>
          </p:cNvSpPr>
          <p:nvPr>
            <p:ph type="title"/>
          </p:nvPr>
        </p:nvSpPr>
        <p:spPr>
          <a:xfrm>
            <a:off x="5284033" y="618518"/>
            <a:ext cx="5763377" cy="4494820"/>
          </a:xfrm>
        </p:spPr>
        <p:txBody>
          <a:bodyPr vert="horz" lIns="91440" tIns="45720" rIns="91440" bIns="45720" rtlCol="0" anchor="ctr">
            <a:normAutofit/>
          </a:bodyPr>
          <a:lstStyle/>
          <a:p>
            <a:r>
              <a:rPr lang="en-US" altLang="ja-JP" sz="12000" dirty="0">
                <a:latin typeface="Meiryo UI" panose="020B0604030504040204" pitchFamily="50" charset="-128"/>
                <a:ea typeface="Meiryo UI" panose="020B0604030504040204" pitchFamily="50" charset="-128"/>
              </a:rPr>
              <a:t>Q </a:t>
            </a:r>
            <a:r>
              <a:rPr lang="ja-JP" altLang="en-US" sz="12000" dirty="0">
                <a:latin typeface="Meiryo UI" panose="020B0604030504040204" pitchFamily="50" charset="-128"/>
                <a:ea typeface="Meiryo UI" panose="020B0604030504040204" pitchFamily="50" charset="-128"/>
              </a:rPr>
              <a:t>＆ </a:t>
            </a:r>
            <a:r>
              <a:rPr lang="en-US" altLang="ja-JP" sz="12000" dirty="0">
                <a:latin typeface="Meiryo UI" panose="020B0604030504040204" pitchFamily="50" charset="-128"/>
                <a:ea typeface="Meiryo UI" panose="020B0604030504040204" pitchFamily="50" charset="-128"/>
              </a:rPr>
              <a:t>A</a:t>
            </a:r>
          </a:p>
        </p:txBody>
      </p:sp>
      <p:pic>
        <p:nvPicPr>
          <p:cNvPr id="13" name="Picture 12" descr="Question mark on green pastel background">
            <a:extLst>
              <a:ext uri="{FF2B5EF4-FFF2-40B4-BE49-F238E27FC236}">
                <a16:creationId xmlns:a16="http://schemas.microsoft.com/office/drawing/2014/main" id="{1F5166B8-6BCA-44C0-9A5F-45B74DB44BC2}"/>
              </a:ext>
            </a:extLst>
          </p:cNvPr>
          <p:cNvPicPr>
            <a:picLocks noChangeAspect="1"/>
          </p:cNvPicPr>
          <p:nvPr/>
        </p:nvPicPr>
        <p:blipFill rotWithShape="1">
          <a:blip r:embed="rId4"/>
          <a:srcRect l="44648" r="4656"/>
          <a:stretch/>
        </p:blipFill>
        <p:spPr>
          <a:xfrm>
            <a:off x="-5597" y="10"/>
            <a:ext cx="4635583" cy="6857990"/>
          </a:xfrm>
          <a:prstGeom prst="rect">
            <a:avLst/>
          </a:prstGeom>
        </p:spPr>
      </p:pic>
      <p:grpSp>
        <p:nvGrpSpPr>
          <p:cNvPr id="64" name="Group 63">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65" name="Rectangle 64">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66"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8" name="Rectangle 67">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69"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0"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1"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2"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3"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4"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5"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6"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7"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8"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9"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0"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1"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2"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3"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4"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5"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6"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7"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8"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9"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0"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1"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2"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3" name="Rectangle 92">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94"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5"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6"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7"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8"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9"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0"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1"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2"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3"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5" name="Rectangle 104">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06"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7"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8"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9"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0"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1"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2"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3"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4"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5"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6"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7"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8"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11" name="テキスト プレースホルダー 10">
            <a:extLst>
              <a:ext uri="{FF2B5EF4-FFF2-40B4-BE49-F238E27FC236}">
                <a16:creationId xmlns:a16="http://schemas.microsoft.com/office/drawing/2014/main" id="{9225ED76-875F-47B0-BE73-9E95F7F6AE3A}"/>
              </a:ext>
            </a:extLst>
          </p:cNvPr>
          <p:cNvSpPr>
            <a:spLocks noGrp="1"/>
          </p:cNvSpPr>
          <p:nvPr>
            <p:ph type="body" sz="half" idx="2"/>
          </p:nvPr>
        </p:nvSpPr>
        <p:spPr>
          <a:xfrm>
            <a:off x="5418799" y="3429001"/>
            <a:ext cx="6589425" cy="2208212"/>
          </a:xfrm>
        </p:spPr>
        <p:txBody>
          <a:bodyPr vert="horz" lIns="91440" tIns="45720" rIns="91440" bIns="45720" rtlCol="0">
            <a:normAutofit/>
          </a:bodyPr>
          <a:lstStyle/>
          <a:p>
            <a:r>
              <a:rPr lang="ja-JP" altLang="en-US" sz="3200" dirty="0">
                <a:latin typeface="Meiryo UI" panose="020B0604030504040204" pitchFamily="50" charset="-128"/>
                <a:ea typeface="Meiryo UI" panose="020B0604030504040204" pitchFamily="50" charset="-128"/>
              </a:rPr>
              <a:t>ご清聴ありがとうございました！</a:t>
            </a:r>
            <a:endParaRPr lang="en-US" altLang="ja-JP" sz="32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61471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43" name="Group 142">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44" name="Rectangle 143">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eiryo UI" panose="020B0604030504040204" pitchFamily="50" charset="-128"/>
                <a:ea typeface="Meiryo UI" panose="020B0604030504040204" pitchFamily="50" charset="-128"/>
              </a:endParaRPr>
            </a:p>
          </p:txBody>
        </p:sp>
        <p:pic>
          <p:nvPicPr>
            <p:cNvPr id="145"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タイトル 1">
            <a:extLst>
              <a:ext uri="{FF2B5EF4-FFF2-40B4-BE49-F238E27FC236}">
                <a16:creationId xmlns:a16="http://schemas.microsoft.com/office/drawing/2014/main" id="{8A385352-88E3-4E35-9B78-3FAF033B2EA8}"/>
              </a:ext>
            </a:extLst>
          </p:cNvPr>
          <p:cNvSpPr>
            <a:spLocks noGrp="1"/>
          </p:cNvSpPr>
          <p:nvPr>
            <p:ph type="title"/>
          </p:nvPr>
        </p:nvSpPr>
        <p:spPr>
          <a:xfrm>
            <a:off x="3072568" y="259253"/>
            <a:ext cx="7451455" cy="1478570"/>
          </a:xfrm>
        </p:spPr>
        <p:txBody>
          <a:bodyPr>
            <a:normAutofit/>
          </a:bodyPr>
          <a:lstStyle/>
          <a:p>
            <a:r>
              <a:rPr kumimoji="1" lang="en-US" altLang="ja-JP" sz="5400" u="sng" dirty="0">
                <a:latin typeface="Meiryo UI" panose="020B0604030504040204" pitchFamily="50" charset="-128"/>
                <a:ea typeface="Meiryo UI" panose="020B0604030504040204" pitchFamily="50" charset="-128"/>
              </a:rPr>
              <a:t>Appendix</a:t>
            </a:r>
            <a:endParaRPr kumimoji="1" lang="ja-JP" altLang="en-US" sz="5400" u="sng" dirty="0">
              <a:latin typeface="Meiryo UI" panose="020B0604030504040204" pitchFamily="50" charset="-128"/>
              <a:ea typeface="Meiryo UI" panose="020B0604030504040204" pitchFamily="50" charset="-128"/>
            </a:endParaRPr>
          </a:p>
        </p:txBody>
      </p:sp>
      <p:grpSp>
        <p:nvGrpSpPr>
          <p:cNvPr id="147" name="Group 146">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8" name="Rectangle 147">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49"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0"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1" name="Rectangle 150">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2"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3"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4"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5"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6"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7"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8"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9"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0"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1"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2"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3"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4"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5"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6"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7"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8"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9"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0"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1"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2"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3"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4"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5"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6" name="Rectangle 175">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77"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8"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9"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0"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3"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Rectangle 187">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9"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コンテンツ プレースホルダー 2">
            <a:extLst>
              <a:ext uri="{FF2B5EF4-FFF2-40B4-BE49-F238E27FC236}">
                <a16:creationId xmlns:a16="http://schemas.microsoft.com/office/drawing/2014/main" id="{155F7999-5C80-4001-B228-7AE509D7D564}"/>
              </a:ext>
            </a:extLst>
          </p:cNvPr>
          <p:cNvSpPr>
            <a:spLocks noGrp="1"/>
          </p:cNvSpPr>
          <p:nvPr>
            <p:ph idx="1"/>
          </p:nvPr>
        </p:nvSpPr>
        <p:spPr>
          <a:xfrm>
            <a:off x="3251993" y="1801813"/>
            <a:ext cx="8801893" cy="4861826"/>
          </a:xfrm>
        </p:spPr>
        <p:txBody>
          <a:bodyPr>
            <a:normAutofit/>
          </a:bodyPr>
          <a:lstStyle/>
          <a:p>
            <a:r>
              <a:rPr lang="ja-JP" altLang="en-US" sz="4000" dirty="0">
                <a:latin typeface="Meiryo UI" panose="020B0604030504040204" pitchFamily="50" charset="-128"/>
                <a:ea typeface="Meiryo UI" panose="020B0604030504040204" pitchFamily="50" charset="-128"/>
              </a:rPr>
              <a:t>　卒業制作　作品リンク</a:t>
            </a:r>
            <a:endParaRPr lang="en-US" altLang="ja-JP" sz="3400" dirty="0">
              <a:latin typeface="Meiryo UI" panose="020B0604030504040204" pitchFamily="50" charset="-128"/>
              <a:ea typeface="Meiryo UI" panose="020B0604030504040204" pitchFamily="50" charset="-128"/>
            </a:endParaRPr>
          </a:p>
          <a:p>
            <a:pPr lvl="1">
              <a:buFont typeface="Wingdings" panose="05000000000000000000" pitchFamily="2" charset="2"/>
              <a:buChar char="Ø"/>
            </a:pPr>
            <a:r>
              <a:rPr lang="ja-JP" altLang="en-US" sz="3600" dirty="0">
                <a:latin typeface="Meiryo UI" panose="020B0604030504040204" pitchFamily="50" charset="-128"/>
                <a:ea typeface="Meiryo UI" panose="020B0604030504040204" pitchFamily="50" charset="-128"/>
              </a:rPr>
              <a:t>　</a:t>
            </a:r>
            <a:r>
              <a:rPr lang="en-US" altLang="ja-JP" sz="3600" dirty="0">
                <a:latin typeface="Meiryo UI" panose="020B0604030504040204" pitchFamily="50" charset="-128"/>
                <a:ea typeface="Meiryo UI" panose="020B0604030504040204" pitchFamily="50" charset="-128"/>
                <a:hlinkClick r:id="rId5"/>
              </a:rPr>
              <a:t>Source Code</a:t>
            </a:r>
            <a:r>
              <a:rPr lang="ja-JP" altLang="en-US" sz="3600" dirty="0">
                <a:latin typeface="Meiryo UI" panose="020B0604030504040204" pitchFamily="50" charset="-128"/>
                <a:ea typeface="Meiryo UI" panose="020B0604030504040204" pitchFamily="50" charset="-128"/>
                <a:hlinkClick r:id="rId5"/>
              </a:rPr>
              <a:t> </a:t>
            </a:r>
            <a:r>
              <a:rPr lang="en-US" altLang="ja-JP" sz="3600" dirty="0">
                <a:latin typeface="Meiryo UI" panose="020B0604030504040204" pitchFamily="50" charset="-128"/>
                <a:ea typeface="Meiryo UI" panose="020B0604030504040204" pitchFamily="50" charset="-128"/>
                <a:hlinkClick r:id="rId5"/>
              </a:rPr>
              <a:t>(Google </a:t>
            </a:r>
            <a:r>
              <a:rPr lang="en-US" altLang="ja-JP" sz="3600" dirty="0" err="1">
                <a:latin typeface="Meiryo UI" panose="020B0604030504040204" pitchFamily="50" charset="-128"/>
                <a:ea typeface="Meiryo UI" panose="020B0604030504040204" pitchFamily="50" charset="-128"/>
                <a:hlinkClick r:id="rId5"/>
              </a:rPr>
              <a:t>Colabo</a:t>
            </a:r>
            <a:r>
              <a:rPr lang="en-US" altLang="ja-JP" sz="3600" dirty="0">
                <a:latin typeface="Meiryo UI" panose="020B0604030504040204" pitchFamily="50" charset="-128"/>
                <a:ea typeface="Meiryo UI" panose="020B0604030504040204" pitchFamily="50" charset="-128"/>
                <a:hlinkClick r:id="rId5"/>
              </a:rPr>
              <a:t>)</a:t>
            </a:r>
            <a:endParaRPr lang="en-US" altLang="ja-JP" sz="3600" dirty="0">
              <a:latin typeface="Meiryo UI" panose="020B0604030504040204" pitchFamily="50" charset="-128"/>
              <a:ea typeface="Meiryo UI" panose="020B0604030504040204" pitchFamily="50" charset="-128"/>
            </a:endParaRPr>
          </a:p>
          <a:p>
            <a:pPr lvl="1">
              <a:buFont typeface="Wingdings" panose="05000000000000000000" pitchFamily="2" charset="2"/>
              <a:buChar char="Ø"/>
            </a:pPr>
            <a:r>
              <a:rPr lang="ja-JP" altLang="en-US" sz="3600" dirty="0">
                <a:latin typeface="Meiryo UI" panose="020B0604030504040204" pitchFamily="50" charset="-128"/>
                <a:ea typeface="Meiryo UI" panose="020B0604030504040204" pitchFamily="50" charset="-128"/>
              </a:rPr>
              <a:t>　</a:t>
            </a:r>
            <a:r>
              <a:rPr lang="en-US" altLang="ja-JP" sz="3600" dirty="0">
                <a:latin typeface="Meiryo UI" panose="020B0604030504040204" pitchFamily="50" charset="-128"/>
                <a:ea typeface="Meiryo UI" panose="020B0604030504040204" pitchFamily="50" charset="-128"/>
                <a:hlinkClick r:id="rId6"/>
              </a:rPr>
              <a:t>Web</a:t>
            </a:r>
            <a:r>
              <a:rPr lang="ja-JP" altLang="en-US" sz="3600" dirty="0">
                <a:latin typeface="Meiryo UI" panose="020B0604030504040204" pitchFamily="50" charset="-128"/>
                <a:ea typeface="Meiryo UI" panose="020B0604030504040204" pitchFamily="50" charset="-128"/>
                <a:hlinkClick r:id="rId6"/>
              </a:rPr>
              <a:t> </a:t>
            </a:r>
            <a:r>
              <a:rPr lang="en-US" altLang="ja-JP" sz="3600" dirty="0">
                <a:latin typeface="Meiryo UI" panose="020B0604030504040204" pitchFamily="50" charset="-128"/>
                <a:ea typeface="Meiryo UI" panose="020B0604030504040204" pitchFamily="50" charset="-128"/>
                <a:hlinkClick r:id="rId6"/>
              </a:rPr>
              <a:t>App</a:t>
            </a:r>
            <a:r>
              <a:rPr lang="ja-JP" altLang="en-US" sz="3600" dirty="0">
                <a:latin typeface="Meiryo UI" panose="020B0604030504040204" pitchFamily="50" charset="-128"/>
                <a:ea typeface="Meiryo UI" panose="020B0604030504040204" pitchFamily="50" charset="-128"/>
                <a:hlinkClick r:id="rId6"/>
              </a:rPr>
              <a:t>（</a:t>
            </a:r>
            <a:r>
              <a:rPr lang="en-US" altLang="ja-JP" sz="3600" dirty="0">
                <a:latin typeface="Meiryo UI" panose="020B0604030504040204" pitchFamily="50" charset="-128"/>
                <a:ea typeface="Meiryo UI" panose="020B0604030504040204" pitchFamily="50" charset="-128"/>
                <a:hlinkClick r:id="rId6"/>
              </a:rPr>
              <a:t>Heroku</a:t>
            </a:r>
            <a:r>
              <a:rPr lang="ja-JP" altLang="en-US" sz="3600" dirty="0">
                <a:latin typeface="Meiryo UI" panose="020B0604030504040204" pitchFamily="50" charset="-128"/>
                <a:ea typeface="Meiryo UI" panose="020B0604030504040204" pitchFamily="50" charset="-128"/>
                <a:hlinkClick r:id="rId6"/>
              </a:rPr>
              <a:t>）</a:t>
            </a:r>
            <a:endParaRPr lang="en-US" altLang="ja-JP" sz="3600" dirty="0">
              <a:latin typeface="Meiryo UI" panose="020B0604030504040204" pitchFamily="50" charset="-128"/>
              <a:ea typeface="Meiryo UI" panose="020B0604030504040204" pitchFamily="50" charset="-128"/>
            </a:endParaRPr>
          </a:p>
          <a:p>
            <a:pPr lvl="1">
              <a:buFont typeface="Wingdings" panose="05000000000000000000" pitchFamily="2" charset="2"/>
              <a:buChar char="Ø"/>
            </a:pPr>
            <a:r>
              <a:rPr lang="ja-JP" altLang="en-US" sz="3600" dirty="0">
                <a:latin typeface="Meiryo UI" panose="020B0604030504040204" pitchFamily="50" charset="-128"/>
                <a:ea typeface="Meiryo UI" panose="020B0604030504040204" pitchFamily="50" charset="-128"/>
              </a:rPr>
              <a:t>　</a:t>
            </a:r>
            <a:r>
              <a:rPr lang="en-US" altLang="ja-JP" sz="3600" dirty="0" err="1">
                <a:latin typeface="Meiryo UI" panose="020B0604030504040204" pitchFamily="50" charset="-128"/>
                <a:ea typeface="Meiryo UI" panose="020B0604030504040204" pitchFamily="50" charset="-128"/>
                <a:hlinkClick r:id="rId7"/>
              </a:rPr>
              <a:t>Github</a:t>
            </a:r>
            <a:endParaRPr lang="en-US" altLang="ja-JP" sz="3600" dirty="0">
              <a:latin typeface="Meiryo UI" panose="020B0604030504040204" pitchFamily="50" charset="-128"/>
              <a:ea typeface="Meiryo UI" panose="020B0604030504040204" pitchFamily="50" charset="-128"/>
            </a:endParaRPr>
          </a:p>
          <a:p>
            <a:r>
              <a:rPr kumimoji="1" lang="ja-JP" altLang="en-US" sz="4000" dirty="0">
                <a:latin typeface="Meiryo UI" panose="020B0604030504040204" pitchFamily="50" charset="-128"/>
                <a:ea typeface="Meiryo UI" panose="020B0604030504040204" pitchFamily="50" charset="-128"/>
              </a:rPr>
              <a:t>　</a:t>
            </a:r>
            <a:r>
              <a:rPr lang="ja-JP" altLang="en-US" sz="4000" dirty="0">
                <a:latin typeface="Meiryo UI" panose="020B0604030504040204" pitchFamily="50" charset="-128"/>
                <a:ea typeface="Meiryo UI" panose="020B0604030504040204" pitchFamily="50" charset="-128"/>
              </a:rPr>
              <a:t>卒業制作その他資料</a:t>
            </a:r>
            <a:endParaRPr lang="en-US" altLang="ja-JP" sz="4000" dirty="0">
              <a:latin typeface="Meiryo UI" panose="020B0604030504040204" pitchFamily="50" charset="-128"/>
              <a:ea typeface="Meiryo UI" panose="020B0604030504040204" pitchFamily="50" charset="-128"/>
            </a:endParaRPr>
          </a:p>
          <a:p>
            <a:r>
              <a:rPr kumimoji="1" lang="ja-JP" altLang="en-US" sz="4000" dirty="0">
                <a:latin typeface="Meiryo UI" panose="020B0604030504040204" pitchFamily="50" charset="-128"/>
                <a:ea typeface="Meiryo UI" panose="020B0604030504040204" pitchFamily="50" charset="-128"/>
              </a:rPr>
              <a:t>　</a:t>
            </a:r>
            <a:r>
              <a:rPr kumimoji="1" lang="en-US" altLang="ja-JP" sz="4000" dirty="0">
                <a:latin typeface="Meiryo UI" panose="020B0604030504040204" pitchFamily="50" charset="-128"/>
                <a:ea typeface="Meiryo UI" panose="020B0604030504040204" pitchFamily="50" charset="-128"/>
              </a:rPr>
              <a:t>AI</a:t>
            </a:r>
            <a:r>
              <a:rPr kumimoji="1" lang="ja-JP" altLang="en-US" sz="4000" dirty="0">
                <a:latin typeface="Meiryo UI" panose="020B0604030504040204" pitchFamily="50" charset="-128"/>
                <a:ea typeface="Meiryo UI" panose="020B0604030504040204" pitchFamily="50" charset="-128"/>
              </a:rPr>
              <a:t>のおもしろ活用事例</a:t>
            </a:r>
            <a:endParaRPr kumimoji="1" lang="en-US" altLang="ja-JP" sz="4000" dirty="0">
              <a:latin typeface="Meiryo UI" panose="020B0604030504040204" pitchFamily="50" charset="-128"/>
              <a:ea typeface="Meiryo UI" panose="020B0604030504040204" pitchFamily="50" charset="-128"/>
            </a:endParaRPr>
          </a:p>
          <a:p>
            <a:pPr marL="0" indent="0">
              <a:buNone/>
            </a:pPr>
            <a:endParaRPr kumimoji="1" lang="en-US" altLang="ja-JP" sz="26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8117664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0DCA18-A2F4-4C39-AB87-86733262351A}"/>
              </a:ext>
            </a:extLst>
          </p:cNvPr>
          <p:cNvSpPr>
            <a:spLocks noGrp="1"/>
          </p:cNvSpPr>
          <p:nvPr>
            <p:ph type="title"/>
          </p:nvPr>
        </p:nvSpPr>
        <p:spPr/>
        <p:txBody>
          <a:bodyPr>
            <a:normAutofit/>
          </a:bodyPr>
          <a:lstStyle/>
          <a:p>
            <a:r>
              <a:rPr lang="ja-JP" altLang="en-US" sz="4400" dirty="0">
                <a:latin typeface="Meiryo UI" panose="020B0604030504040204" pitchFamily="50" charset="-128"/>
                <a:ea typeface="Meiryo UI" panose="020B0604030504040204" pitchFamily="50" charset="-128"/>
              </a:rPr>
              <a:t>卒業制作</a:t>
            </a:r>
            <a:endParaRPr lang="en-US" altLang="ja-JP" sz="44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B190CC4E-B4F4-431C-A0D8-FB39555432BA}"/>
              </a:ext>
            </a:extLst>
          </p:cNvPr>
          <p:cNvSpPr txBox="1"/>
          <p:nvPr/>
        </p:nvSpPr>
        <p:spPr>
          <a:xfrm>
            <a:off x="741145" y="1813955"/>
            <a:ext cx="5817052" cy="1815882"/>
          </a:xfrm>
          <a:prstGeom prst="rect">
            <a:avLst/>
          </a:prstGeom>
          <a:noFill/>
        </p:spPr>
        <p:txBody>
          <a:bodyPr wrap="square" rtlCol="0">
            <a:spAutoFit/>
          </a:bodyPr>
          <a:lstStyle/>
          <a:p>
            <a:pPr algn="l"/>
            <a:r>
              <a:rPr kumimoji="1" lang="ja-JP" altLang="en-US" sz="2800" b="1" u="sng" dirty="0">
                <a:solidFill>
                  <a:schemeClr val="bg1">
                    <a:lumMod val="65000"/>
                    <a:lumOff val="35000"/>
                  </a:schemeClr>
                </a:solidFill>
                <a:latin typeface="Meiryo UI" panose="020B0604030504040204" pitchFamily="50" charset="-128"/>
                <a:ea typeface="Meiryo UI" panose="020B0604030504040204" pitchFamily="50" charset="-128"/>
              </a:rPr>
              <a:t>スケジュール　計画・実績</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algn="l"/>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algn="l"/>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algn="l"/>
            <a:endParaRPr kumimoji="1" lang="ja-JP" altLang="en-US" sz="2800" dirty="0">
              <a:solidFill>
                <a:schemeClr val="bg1"/>
              </a:solidFill>
              <a:latin typeface="Meiryo UI" panose="020B0604030504040204" pitchFamily="50" charset="-128"/>
              <a:ea typeface="Meiryo UI" panose="020B0604030504040204" pitchFamily="50" charset="-128"/>
            </a:endParaRPr>
          </a:p>
        </p:txBody>
      </p:sp>
      <p:graphicFrame>
        <p:nvGraphicFramePr>
          <p:cNvPr id="4" name="表 4">
            <a:extLst>
              <a:ext uri="{FF2B5EF4-FFF2-40B4-BE49-F238E27FC236}">
                <a16:creationId xmlns:a16="http://schemas.microsoft.com/office/drawing/2014/main" id="{ECF70D99-28F5-4810-8D2B-D1E7F17F79C7}"/>
              </a:ext>
            </a:extLst>
          </p:cNvPr>
          <p:cNvGraphicFramePr>
            <a:graphicFrameLocks noGrp="1"/>
          </p:cNvGraphicFramePr>
          <p:nvPr>
            <p:extLst>
              <p:ext uri="{D42A27DB-BD31-4B8C-83A1-F6EECF244321}">
                <p14:modId xmlns:p14="http://schemas.microsoft.com/office/powerpoint/2010/main" val="3991180465"/>
              </p:ext>
            </p:extLst>
          </p:nvPr>
        </p:nvGraphicFramePr>
        <p:xfrm>
          <a:off x="868964" y="2381434"/>
          <a:ext cx="10471622" cy="4114320"/>
        </p:xfrm>
        <a:graphic>
          <a:graphicData uri="http://schemas.openxmlformats.org/drawingml/2006/table">
            <a:tbl>
              <a:tblPr firstRow="1" bandRow="1">
                <a:tableStyleId>{10A1B5D5-9B99-4C35-A422-299274C87663}</a:tableStyleId>
              </a:tblPr>
              <a:tblGrid>
                <a:gridCol w="2532997">
                  <a:extLst>
                    <a:ext uri="{9D8B030D-6E8A-4147-A177-3AD203B41FA5}">
                      <a16:colId xmlns:a16="http://schemas.microsoft.com/office/drawing/2014/main" val="1730791189"/>
                    </a:ext>
                  </a:extLst>
                </a:gridCol>
                <a:gridCol w="1266861">
                  <a:extLst>
                    <a:ext uri="{9D8B030D-6E8A-4147-A177-3AD203B41FA5}">
                      <a16:colId xmlns:a16="http://schemas.microsoft.com/office/drawing/2014/main" val="297390717"/>
                    </a:ext>
                  </a:extLst>
                </a:gridCol>
                <a:gridCol w="1131377">
                  <a:extLst>
                    <a:ext uri="{9D8B030D-6E8A-4147-A177-3AD203B41FA5}">
                      <a16:colId xmlns:a16="http://schemas.microsoft.com/office/drawing/2014/main" val="560716467"/>
                    </a:ext>
                  </a:extLst>
                </a:gridCol>
                <a:gridCol w="1191927">
                  <a:extLst>
                    <a:ext uri="{9D8B030D-6E8A-4147-A177-3AD203B41FA5}">
                      <a16:colId xmlns:a16="http://schemas.microsoft.com/office/drawing/2014/main" val="1230920129"/>
                    </a:ext>
                  </a:extLst>
                </a:gridCol>
                <a:gridCol w="1177871">
                  <a:extLst>
                    <a:ext uri="{9D8B030D-6E8A-4147-A177-3AD203B41FA5}">
                      <a16:colId xmlns:a16="http://schemas.microsoft.com/office/drawing/2014/main" val="1134937621"/>
                    </a:ext>
                  </a:extLst>
                </a:gridCol>
                <a:gridCol w="1115878">
                  <a:extLst>
                    <a:ext uri="{9D8B030D-6E8A-4147-A177-3AD203B41FA5}">
                      <a16:colId xmlns:a16="http://schemas.microsoft.com/office/drawing/2014/main" val="1454330562"/>
                    </a:ext>
                  </a:extLst>
                </a:gridCol>
                <a:gridCol w="976393">
                  <a:extLst>
                    <a:ext uri="{9D8B030D-6E8A-4147-A177-3AD203B41FA5}">
                      <a16:colId xmlns:a16="http://schemas.microsoft.com/office/drawing/2014/main" val="613039219"/>
                    </a:ext>
                  </a:extLst>
                </a:gridCol>
                <a:gridCol w="1078318">
                  <a:extLst>
                    <a:ext uri="{9D8B030D-6E8A-4147-A177-3AD203B41FA5}">
                      <a16:colId xmlns:a16="http://schemas.microsoft.com/office/drawing/2014/main" val="2603822499"/>
                    </a:ext>
                  </a:extLst>
                </a:gridCol>
              </a:tblGrid>
              <a:tr h="514290">
                <a:tc>
                  <a:txBody>
                    <a:bodyPr/>
                    <a:lstStyle/>
                    <a:p>
                      <a:pPr algn="ctr"/>
                      <a:endParaRPr kumimoji="1" lang="ja-JP" altLang="en-US" sz="2400" dirty="0">
                        <a:solidFill>
                          <a:schemeClr val="bg1">
                            <a:lumMod val="65000"/>
                            <a:lumOff val="35000"/>
                          </a:schemeClr>
                        </a:solidFill>
                      </a:endParaRPr>
                    </a:p>
                  </a:txBody>
                  <a:tcPr anchor="ctr"/>
                </a:tc>
                <a:tc>
                  <a:txBody>
                    <a:bodyPr/>
                    <a:lstStyle/>
                    <a:p>
                      <a:pPr algn="ctr"/>
                      <a:r>
                        <a:rPr kumimoji="1" lang="ja-JP" altLang="en-US" sz="2400" dirty="0">
                          <a:solidFill>
                            <a:schemeClr val="tx1"/>
                          </a:solidFill>
                        </a:rPr>
                        <a:t>予定</a:t>
                      </a:r>
                    </a:p>
                  </a:txBody>
                  <a:tcPr anchor="ctr"/>
                </a:tc>
                <a:tc>
                  <a:txBody>
                    <a:bodyPr/>
                    <a:lstStyle/>
                    <a:p>
                      <a:pPr algn="ctr"/>
                      <a:r>
                        <a:rPr kumimoji="1" lang="ja-JP" altLang="en-US" sz="2400" dirty="0">
                          <a:solidFill>
                            <a:schemeClr val="tx1"/>
                          </a:solidFill>
                        </a:rPr>
                        <a:t>実績</a:t>
                      </a:r>
                    </a:p>
                  </a:txBody>
                  <a:tcPr anchor="ctr"/>
                </a:tc>
                <a:tc>
                  <a:txBody>
                    <a:bodyPr/>
                    <a:lstStyle/>
                    <a:p>
                      <a:pPr algn="ctr"/>
                      <a:r>
                        <a:rPr kumimoji="1" lang="ja-JP" altLang="en-US" sz="2400" dirty="0">
                          <a:solidFill>
                            <a:schemeClr val="tx1"/>
                          </a:solidFill>
                        </a:rPr>
                        <a:t>１０</a:t>
                      </a:r>
                    </a:p>
                  </a:txBody>
                  <a:tcPr anchor="ctr"/>
                </a:tc>
                <a:tc>
                  <a:txBody>
                    <a:bodyPr/>
                    <a:lstStyle/>
                    <a:p>
                      <a:pPr algn="ctr"/>
                      <a:r>
                        <a:rPr kumimoji="1" lang="ja-JP" altLang="en-US" sz="2400" dirty="0">
                          <a:solidFill>
                            <a:schemeClr val="tx1"/>
                          </a:solidFill>
                        </a:rPr>
                        <a:t>１１</a:t>
                      </a:r>
                    </a:p>
                  </a:txBody>
                  <a:tcPr anchor="ctr"/>
                </a:tc>
                <a:tc>
                  <a:txBody>
                    <a:bodyPr/>
                    <a:lstStyle/>
                    <a:p>
                      <a:pPr algn="ctr"/>
                      <a:r>
                        <a:rPr kumimoji="1" lang="ja-JP" altLang="en-US" sz="2400" dirty="0">
                          <a:solidFill>
                            <a:schemeClr val="tx1"/>
                          </a:solidFill>
                        </a:rPr>
                        <a:t>１２</a:t>
                      </a:r>
                    </a:p>
                  </a:txBody>
                  <a:tcPr anchor="ctr"/>
                </a:tc>
                <a:tc>
                  <a:txBody>
                    <a:bodyPr/>
                    <a:lstStyle/>
                    <a:p>
                      <a:pPr algn="ctr"/>
                      <a:r>
                        <a:rPr kumimoji="1" lang="ja-JP" altLang="en-US" sz="2400" dirty="0">
                          <a:solidFill>
                            <a:schemeClr val="tx1"/>
                          </a:solidFill>
                        </a:rPr>
                        <a:t>１</a:t>
                      </a:r>
                    </a:p>
                  </a:txBody>
                  <a:tcPr anchor="ctr"/>
                </a:tc>
                <a:tc>
                  <a:txBody>
                    <a:bodyPr/>
                    <a:lstStyle/>
                    <a:p>
                      <a:pPr algn="ctr"/>
                      <a:r>
                        <a:rPr kumimoji="1" lang="ja-JP" altLang="en-US" sz="2400" dirty="0">
                          <a:solidFill>
                            <a:schemeClr val="tx1"/>
                          </a:solidFill>
                        </a:rPr>
                        <a:t>２</a:t>
                      </a:r>
                    </a:p>
                  </a:txBody>
                  <a:tcPr anchor="ctr"/>
                </a:tc>
                <a:extLst>
                  <a:ext uri="{0D108BD9-81ED-4DB2-BD59-A6C34878D82A}">
                    <a16:rowId xmlns:a16="http://schemas.microsoft.com/office/drawing/2014/main" val="2903265022"/>
                  </a:ext>
                </a:extLst>
              </a:tr>
              <a:tr h="514290">
                <a:tc>
                  <a:txBody>
                    <a:bodyPr/>
                    <a:lstStyle/>
                    <a:p>
                      <a:pPr algn="l"/>
                      <a:r>
                        <a:rPr kumimoji="1" lang="ja-JP" altLang="en-US" sz="2400" dirty="0">
                          <a:solidFill>
                            <a:schemeClr val="bg1">
                              <a:lumMod val="65000"/>
                              <a:lumOff val="35000"/>
                            </a:schemeClr>
                          </a:solidFill>
                        </a:rPr>
                        <a:t>テーマ決定</a:t>
                      </a:r>
                    </a:p>
                  </a:txBody>
                  <a:tcPr anchor="ctr"/>
                </a:tc>
                <a:tc>
                  <a:txBody>
                    <a:bodyPr/>
                    <a:lstStyle/>
                    <a:p>
                      <a:pPr algn="ctr"/>
                      <a:r>
                        <a:rPr kumimoji="1" lang="en-US" altLang="ja-JP" sz="2400" dirty="0">
                          <a:solidFill>
                            <a:schemeClr val="bg1">
                              <a:lumMod val="65000"/>
                              <a:lumOff val="35000"/>
                            </a:schemeClr>
                          </a:solidFill>
                        </a:rPr>
                        <a:t>10/7</a:t>
                      </a:r>
                      <a:endParaRPr kumimoji="1" lang="ja-JP" altLang="en-US" sz="2400" dirty="0">
                        <a:solidFill>
                          <a:schemeClr val="bg1">
                            <a:lumMod val="65000"/>
                            <a:lumOff val="35000"/>
                          </a:schemeClr>
                        </a:solidFill>
                      </a:endParaRPr>
                    </a:p>
                  </a:txBody>
                  <a:tcPr anchor="ctr"/>
                </a:tc>
                <a:tc>
                  <a:txBody>
                    <a:bodyPr/>
                    <a:lstStyle/>
                    <a:p>
                      <a:pPr algn="ctr"/>
                      <a:r>
                        <a:rPr kumimoji="1" lang="en-US" altLang="ja-JP" sz="2400" dirty="0">
                          <a:solidFill>
                            <a:schemeClr val="bg1">
                              <a:lumMod val="65000"/>
                              <a:lumOff val="35000"/>
                            </a:schemeClr>
                          </a:solidFill>
                        </a:rPr>
                        <a:t>10/7</a:t>
                      </a:r>
                      <a:endParaRPr kumimoji="1" lang="ja-JP" altLang="en-US" sz="2400" dirty="0">
                        <a:solidFill>
                          <a:schemeClr val="bg1">
                            <a:lumMod val="65000"/>
                            <a:lumOff val="35000"/>
                          </a:schemeClr>
                        </a:solidFill>
                      </a:endParaRPr>
                    </a:p>
                  </a:txBody>
                  <a:tcPr anchor="ctr"/>
                </a:tc>
                <a:tc>
                  <a:txBody>
                    <a:bodyPr/>
                    <a:lstStyle/>
                    <a:p>
                      <a:pPr algn="ctr"/>
                      <a:endParaRPr kumimoji="1" lang="ja-JP" altLang="en-US" sz="2400" dirty="0">
                        <a:solidFill>
                          <a:schemeClr val="bg1">
                            <a:lumMod val="65000"/>
                            <a:lumOff val="35000"/>
                          </a:schemeClr>
                        </a:solidFill>
                      </a:endParaRPr>
                    </a:p>
                  </a:txBody>
                  <a:tcPr anchor="ctr"/>
                </a:tc>
                <a:tc>
                  <a:txBody>
                    <a:bodyPr/>
                    <a:lstStyle/>
                    <a:p>
                      <a:pPr algn="ctr"/>
                      <a:endParaRPr kumimoji="1" lang="ja-JP" altLang="en-US" sz="2400">
                        <a:solidFill>
                          <a:schemeClr val="bg1">
                            <a:lumMod val="65000"/>
                            <a:lumOff val="35000"/>
                          </a:schemeClr>
                        </a:solidFill>
                      </a:endParaRPr>
                    </a:p>
                  </a:txBody>
                  <a:tcPr anchor="ctr"/>
                </a:tc>
                <a:tc>
                  <a:txBody>
                    <a:bodyPr/>
                    <a:lstStyle/>
                    <a:p>
                      <a:pPr algn="ctr"/>
                      <a:endParaRPr kumimoji="1" lang="ja-JP" altLang="en-US" sz="2400">
                        <a:solidFill>
                          <a:schemeClr val="bg1">
                            <a:lumMod val="65000"/>
                            <a:lumOff val="35000"/>
                          </a:schemeClr>
                        </a:solidFill>
                      </a:endParaRPr>
                    </a:p>
                  </a:txBody>
                  <a:tcPr anchor="ctr"/>
                </a:tc>
                <a:tc>
                  <a:txBody>
                    <a:bodyPr/>
                    <a:lstStyle/>
                    <a:p>
                      <a:pPr algn="ctr"/>
                      <a:endParaRPr kumimoji="1" lang="ja-JP" altLang="en-US" sz="2400">
                        <a:solidFill>
                          <a:schemeClr val="bg1">
                            <a:lumMod val="65000"/>
                            <a:lumOff val="35000"/>
                          </a:schemeClr>
                        </a:solidFill>
                      </a:endParaRPr>
                    </a:p>
                  </a:txBody>
                  <a:tcPr anchor="ctr"/>
                </a:tc>
                <a:tc>
                  <a:txBody>
                    <a:bodyPr/>
                    <a:lstStyle/>
                    <a:p>
                      <a:pPr algn="ctr"/>
                      <a:endParaRPr kumimoji="1" lang="ja-JP" altLang="en-US" sz="2400">
                        <a:solidFill>
                          <a:schemeClr val="bg1">
                            <a:lumMod val="65000"/>
                            <a:lumOff val="35000"/>
                          </a:schemeClr>
                        </a:solidFill>
                      </a:endParaRPr>
                    </a:p>
                  </a:txBody>
                  <a:tcPr anchor="ctr"/>
                </a:tc>
                <a:extLst>
                  <a:ext uri="{0D108BD9-81ED-4DB2-BD59-A6C34878D82A}">
                    <a16:rowId xmlns:a16="http://schemas.microsoft.com/office/drawing/2014/main" val="4249600902"/>
                  </a:ext>
                </a:extLst>
              </a:tr>
              <a:tr h="514290">
                <a:tc>
                  <a:txBody>
                    <a:bodyPr/>
                    <a:lstStyle/>
                    <a:p>
                      <a:pPr algn="l"/>
                      <a:r>
                        <a:rPr kumimoji="1" lang="ja-JP" altLang="en-US" sz="2400" dirty="0">
                          <a:solidFill>
                            <a:schemeClr val="bg1">
                              <a:lumMod val="65000"/>
                              <a:lumOff val="35000"/>
                            </a:schemeClr>
                          </a:solidFill>
                        </a:rPr>
                        <a:t>発表資料作成</a:t>
                      </a:r>
                    </a:p>
                  </a:txBody>
                  <a:tcPr anchor="ctr"/>
                </a:tc>
                <a:tc>
                  <a:txBody>
                    <a:bodyPr/>
                    <a:lstStyle/>
                    <a:p>
                      <a:pPr algn="ctr"/>
                      <a:r>
                        <a:rPr kumimoji="1" lang="en-US" altLang="ja-JP" sz="2400" dirty="0">
                          <a:solidFill>
                            <a:schemeClr val="bg1">
                              <a:lumMod val="65000"/>
                              <a:lumOff val="35000"/>
                            </a:schemeClr>
                          </a:solidFill>
                        </a:rPr>
                        <a:t>11/25</a:t>
                      </a:r>
                      <a:endParaRPr kumimoji="1" lang="ja-JP" altLang="en-US" sz="2400" dirty="0">
                        <a:solidFill>
                          <a:schemeClr val="bg1">
                            <a:lumMod val="65000"/>
                            <a:lumOff val="35000"/>
                          </a:schemeClr>
                        </a:solidFill>
                      </a:endParaRPr>
                    </a:p>
                  </a:txBody>
                  <a:tcPr anchor="ctr"/>
                </a:tc>
                <a:tc>
                  <a:txBody>
                    <a:bodyPr/>
                    <a:lstStyle/>
                    <a:p>
                      <a:pPr algn="ctr"/>
                      <a:r>
                        <a:rPr kumimoji="1" lang="en-US" altLang="ja-JP" sz="2400" dirty="0">
                          <a:solidFill>
                            <a:schemeClr val="bg1">
                              <a:lumMod val="65000"/>
                              <a:lumOff val="35000"/>
                            </a:schemeClr>
                          </a:solidFill>
                        </a:rPr>
                        <a:t>11/26</a:t>
                      </a:r>
                      <a:endParaRPr kumimoji="1" lang="ja-JP" altLang="en-US" sz="2400" dirty="0">
                        <a:solidFill>
                          <a:schemeClr val="bg1">
                            <a:lumMod val="65000"/>
                            <a:lumOff val="35000"/>
                          </a:schemeClr>
                        </a:solidFill>
                      </a:endParaRPr>
                    </a:p>
                  </a:txBody>
                  <a:tcPr anchor="ctr"/>
                </a:tc>
                <a:tc>
                  <a:txBody>
                    <a:bodyPr/>
                    <a:lstStyle/>
                    <a:p>
                      <a:pPr algn="ctr"/>
                      <a:endParaRPr kumimoji="1" lang="ja-JP" altLang="en-US" sz="2400" dirty="0">
                        <a:solidFill>
                          <a:schemeClr val="bg1">
                            <a:lumMod val="65000"/>
                            <a:lumOff val="35000"/>
                          </a:schemeClr>
                        </a:solidFill>
                      </a:endParaRPr>
                    </a:p>
                  </a:txBody>
                  <a:tcPr anchor="ctr"/>
                </a:tc>
                <a:tc>
                  <a:txBody>
                    <a:bodyPr/>
                    <a:lstStyle/>
                    <a:p>
                      <a:pPr algn="ctr"/>
                      <a:endParaRPr kumimoji="1" lang="ja-JP" altLang="en-US" sz="2400" dirty="0">
                        <a:solidFill>
                          <a:schemeClr val="bg1">
                            <a:lumMod val="65000"/>
                            <a:lumOff val="35000"/>
                          </a:schemeClr>
                        </a:solidFill>
                      </a:endParaRPr>
                    </a:p>
                  </a:txBody>
                  <a:tcPr anchor="ctr"/>
                </a:tc>
                <a:tc>
                  <a:txBody>
                    <a:bodyPr/>
                    <a:lstStyle/>
                    <a:p>
                      <a:pPr algn="ctr"/>
                      <a:endParaRPr kumimoji="1" lang="ja-JP" altLang="en-US" sz="2400">
                        <a:solidFill>
                          <a:schemeClr val="bg1">
                            <a:lumMod val="65000"/>
                            <a:lumOff val="35000"/>
                          </a:schemeClr>
                        </a:solidFill>
                      </a:endParaRPr>
                    </a:p>
                  </a:txBody>
                  <a:tcPr anchor="ctr"/>
                </a:tc>
                <a:tc>
                  <a:txBody>
                    <a:bodyPr/>
                    <a:lstStyle/>
                    <a:p>
                      <a:pPr algn="ctr"/>
                      <a:endParaRPr kumimoji="1" lang="ja-JP" altLang="en-US" sz="2400">
                        <a:solidFill>
                          <a:schemeClr val="bg1">
                            <a:lumMod val="65000"/>
                            <a:lumOff val="35000"/>
                          </a:schemeClr>
                        </a:solidFill>
                      </a:endParaRPr>
                    </a:p>
                  </a:txBody>
                  <a:tcPr anchor="ctr"/>
                </a:tc>
                <a:tc>
                  <a:txBody>
                    <a:bodyPr/>
                    <a:lstStyle/>
                    <a:p>
                      <a:pPr algn="ctr"/>
                      <a:endParaRPr kumimoji="1" lang="ja-JP" altLang="en-US" sz="2400">
                        <a:solidFill>
                          <a:schemeClr val="bg1">
                            <a:lumMod val="65000"/>
                            <a:lumOff val="35000"/>
                          </a:schemeClr>
                        </a:solidFill>
                      </a:endParaRPr>
                    </a:p>
                  </a:txBody>
                  <a:tcPr anchor="ctr"/>
                </a:tc>
                <a:extLst>
                  <a:ext uri="{0D108BD9-81ED-4DB2-BD59-A6C34878D82A}">
                    <a16:rowId xmlns:a16="http://schemas.microsoft.com/office/drawing/2014/main" val="1136825293"/>
                  </a:ext>
                </a:extLst>
              </a:tr>
              <a:tr h="514290">
                <a:tc>
                  <a:txBody>
                    <a:bodyPr/>
                    <a:lstStyle/>
                    <a:p>
                      <a:pPr algn="l"/>
                      <a:r>
                        <a:rPr kumimoji="1" lang="ja-JP" altLang="en-US" sz="2400" dirty="0">
                          <a:solidFill>
                            <a:schemeClr val="bg1">
                              <a:lumMod val="65000"/>
                              <a:lumOff val="35000"/>
                            </a:schemeClr>
                          </a:solidFill>
                        </a:rPr>
                        <a:t>中間発表</a:t>
                      </a:r>
                    </a:p>
                  </a:txBody>
                  <a:tcPr anchor="ctr"/>
                </a:tc>
                <a:tc>
                  <a:txBody>
                    <a:bodyPr/>
                    <a:lstStyle/>
                    <a:p>
                      <a:pPr algn="ctr"/>
                      <a:r>
                        <a:rPr kumimoji="1" lang="en-US" altLang="ja-JP" sz="2400" dirty="0">
                          <a:solidFill>
                            <a:schemeClr val="bg1">
                              <a:lumMod val="65000"/>
                              <a:lumOff val="35000"/>
                            </a:schemeClr>
                          </a:solidFill>
                        </a:rPr>
                        <a:t>12/2</a:t>
                      </a:r>
                      <a:endParaRPr kumimoji="1" lang="ja-JP" altLang="en-US" sz="2400" dirty="0">
                        <a:solidFill>
                          <a:schemeClr val="bg1">
                            <a:lumMod val="65000"/>
                            <a:lumOff val="35000"/>
                          </a:schemeClr>
                        </a:solidFill>
                      </a:endParaRPr>
                    </a:p>
                  </a:txBody>
                  <a:tcPr anchor="ctr"/>
                </a:tc>
                <a:tc>
                  <a:txBody>
                    <a:bodyPr/>
                    <a:lstStyle/>
                    <a:p>
                      <a:pPr algn="ctr"/>
                      <a:r>
                        <a:rPr kumimoji="1" lang="en-US" altLang="ja-JP" sz="2400" dirty="0">
                          <a:solidFill>
                            <a:schemeClr val="bg1">
                              <a:lumMod val="65000"/>
                              <a:lumOff val="35000"/>
                            </a:schemeClr>
                          </a:solidFill>
                        </a:rPr>
                        <a:t>12/2</a:t>
                      </a:r>
                      <a:endParaRPr kumimoji="1" lang="ja-JP" altLang="en-US" sz="2400" dirty="0">
                        <a:solidFill>
                          <a:schemeClr val="bg1">
                            <a:lumMod val="65000"/>
                            <a:lumOff val="35000"/>
                          </a:schemeClr>
                        </a:solidFill>
                      </a:endParaRPr>
                    </a:p>
                  </a:txBody>
                  <a:tcPr anchor="ctr"/>
                </a:tc>
                <a:tc>
                  <a:txBody>
                    <a:bodyPr/>
                    <a:lstStyle/>
                    <a:p>
                      <a:pPr algn="ctr"/>
                      <a:endParaRPr kumimoji="1" lang="ja-JP" altLang="en-US" sz="2400" dirty="0">
                        <a:solidFill>
                          <a:schemeClr val="bg1">
                            <a:lumMod val="65000"/>
                            <a:lumOff val="35000"/>
                          </a:schemeClr>
                        </a:solidFill>
                      </a:endParaRPr>
                    </a:p>
                  </a:txBody>
                  <a:tcPr anchor="ctr"/>
                </a:tc>
                <a:tc>
                  <a:txBody>
                    <a:bodyPr/>
                    <a:lstStyle/>
                    <a:p>
                      <a:pPr algn="ctr"/>
                      <a:endParaRPr kumimoji="1" lang="ja-JP" altLang="en-US" sz="2400" dirty="0">
                        <a:solidFill>
                          <a:schemeClr val="bg1">
                            <a:lumMod val="65000"/>
                            <a:lumOff val="35000"/>
                          </a:schemeClr>
                        </a:solidFill>
                      </a:endParaRPr>
                    </a:p>
                  </a:txBody>
                  <a:tcPr anchor="ctr"/>
                </a:tc>
                <a:tc>
                  <a:txBody>
                    <a:bodyPr/>
                    <a:lstStyle/>
                    <a:p>
                      <a:pPr algn="ctr"/>
                      <a:endParaRPr kumimoji="1" lang="ja-JP" altLang="en-US" sz="2400">
                        <a:solidFill>
                          <a:schemeClr val="bg1">
                            <a:lumMod val="65000"/>
                            <a:lumOff val="35000"/>
                          </a:schemeClr>
                        </a:solidFill>
                      </a:endParaRPr>
                    </a:p>
                  </a:txBody>
                  <a:tcPr anchor="ctr"/>
                </a:tc>
                <a:tc>
                  <a:txBody>
                    <a:bodyPr/>
                    <a:lstStyle/>
                    <a:p>
                      <a:pPr algn="ctr"/>
                      <a:endParaRPr kumimoji="1" lang="ja-JP" altLang="en-US" sz="2400">
                        <a:solidFill>
                          <a:schemeClr val="bg1">
                            <a:lumMod val="65000"/>
                            <a:lumOff val="35000"/>
                          </a:schemeClr>
                        </a:solidFill>
                      </a:endParaRPr>
                    </a:p>
                  </a:txBody>
                  <a:tcPr anchor="ctr"/>
                </a:tc>
                <a:tc>
                  <a:txBody>
                    <a:bodyPr/>
                    <a:lstStyle/>
                    <a:p>
                      <a:pPr algn="ctr"/>
                      <a:endParaRPr kumimoji="1" lang="ja-JP" altLang="en-US" sz="2400" dirty="0">
                        <a:solidFill>
                          <a:schemeClr val="bg1">
                            <a:lumMod val="65000"/>
                            <a:lumOff val="35000"/>
                          </a:schemeClr>
                        </a:solidFill>
                      </a:endParaRPr>
                    </a:p>
                  </a:txBody>
                  <a:tcPr anchor="ctr"/>
                </a:tc>
                <a:extLst>
                  <a:ext uri="{0D108BD9-81ED-4DB2-BD59-A6C34878D82A}">
                    <a16:rowId xmlns:a16="http://schemas.microsoft.com/office/drawing/2014/main" val="863358948"/>
                  </a:ext>
                </a:extLst>
              </a:tr>
              <a:tr h="514290">
                <a:tc>
                  <a:txBody>
                    <a:bodyPr/>
                    <a:lstStyle/>
                    <a:p>
                      <a:pPr algn="l"/>
                      <a:r>
                        <a:rPr kumimoji="1" lang="ja-JP" altLang="en-US" sz="2400" dirty="0">
                          <a:solidFill>
                            <a:schemeClr val="bg1">
                              <a:lumMod val="65000"/>
                              <a:lumOff val="35000"/>
                            </a:schemeClr>
                          </a:solidFill>
                        </a:rPr>
                        <a:t>作品制作</a:t>
                      </a:r>
                    </a:p>
                  </a:txBody>
                  <a:tcPr anchor="ctr"/>
                </a:tc>
                <a:tc>
                  <a:txBody>
                    <a:bodyPr/>
                    <a:lstStyle/>
                    <a:p>
                      <a:pPr algn="ctr"/>
                      <a:r>
                        <a:rPr kumimoji="1" lang="en-US" altLang="ja-JP" sz="2400" dirty="0">
                          <a:solidFill>
                            <a:schemeClr val="bg1">
                              <a:lumMod val="65000"/>
                              <a:lumOff val="35000"/>
                            </a:schemeClr>
                          </a:solidFill>
                        </a:rPr>
                        <a:t>1/20</a:t>
                      </a:r>
                      <a:endParaRPr kumimoji="1" lang="ja-JP" altLang="en-US" sz="2400" dirty="0">
                        <a:solidFill>
                          <a:schemeClr val="bg1">
                            <a:lumMod val="65000"/>
                            <a:lumOff val="35000"/>
                          </a:schemeClr>
                        </a:solidFill>
                      </a:endParaRPr>
                    </a:p>
                  </a:txBody>
                  <a:tcPr anchor="ctr"/>
                </a:tc>
                <a:tc>
                  <a:txBody>
                    <a:bodyPr/>
                    <a:lstStyle/>
                    <a:p>
                      <a:pPr algn="ctr"/>
                      <a:r>
                        <a:rPr kumimoji="1" lang="en-US" altLang="ja-JP" sz="2400" dirty="0">
                          <a:solidFill>
                            <a:schemeClr val="bg1">
                              <a:lumMod val="65000"/>
                              <a:lumOff val="35000"/>
                            </a:schemeClr>
                          </a:solidFill>
                        </a:rPr>
                        <a:t>1/20</a:t>
                      </a:r>
                      <a:endParaRPr kumimoji="1" lang="ja-JP" altLang="en-US" sz="2400" dirty="0">
                        <a:solidFill>
                          <a:schemeClr val="bg1">
                            <a:lumMod val="65000"/>
                            <a:lumOff val="35000"/>
                          </a:schemeClr>
                        </a:solidFill>
                      </a:endParaRPr>
                    </a:p>
                  </a:txBody>
                  <a:tcPr anchor="ctr"/>
                </a:tc>
                <a:tc>
                  <a:txBody>
                    <a:bodyPr/>
                    <a:lstStyle/>
                    <a:p>
                      <a:pPr algn="ctr"/>
                      <a:endParaRPr kumimoji="1" lang="ja-JP" altLang="en-US" sz="2400">
                        <a:solidFill>
                          <a:schemeClr val="bg1">
                            <a:lumMod val="65000"/>
                            <a:lumOff val="35000"/>
                          </a:schemeClr>
                        </a:solidFill>
                      </a:endParaRPr>
                    </a:p>
                  </a:txBody>
                  <a:tcPr anchor="ctr"/>
                </a:tc>
                <a:tc>
                  <a:txBody>
                    <a:bodyPr/>
                    <a:lstStyle/>
                    <a:p>
                      <a:pPr algn="ctr"/>
                      <a:endParaRPr kumimoji="1" lang="ja-JP" altLang="en-US" sz="2400" dirty="0">
                        <a:solidFill>
                          <a:schemeClr val="bg1">
                            <a:lumMod val="65000"/>
                            <a:lumOff val="35000"/>
                          </a:schemeClr>
                        </a:solidFill>
                      </a:endParaRPr>
                    </a:p>
                  </a:txBody>
                  <a:tcPr anchor="ctr"/>
                </a:tc>
                <a:tc>
                  <a:txBody>
                    <a:bodyPr/>
                    <a:lstStyle/>
                    <a:p>
                      <a:pPr algn="ctr"/>
                      <a:endParaRPr kumimoji="1" lang="ja-JP" altLang="en-US" sz="2400" dirty="0">
                        <a:solidFill>
                          <a:schemeClr val="bg1">
                            <a:lumMod val="65000"/>
                            <a:lumOff val="35000"/>
                          </a:schemeClr>
                        </a:solidFill>
                      </a:endParaRPr>
                    </a:p>
                  </a:txBody>
                  <a:tcPr anchor="ctr"/>
                </a:tc>
                <a:tc>
                  <a:txBody>
                    <a:bodyPr/>
                    <a:lstStyle/>
                    <a:p>
                      <a:pPr algn="ctr"/>
                      <a:endParaRPr kumimoji="1" lang="ja-JP" altLang="en-US" sz="2400">
                        <a:solidFill>
                          <a:schemeClr val="bg1">
                            <a:lumMod val="65000"/>
                            <a:lumOff val="35000"/>
                          </a:schemeClr>
                        </a:solidFill>
                      </a:endParaRPr>
                    </a:p>
                  </a:txBody>
                  <a:tcPr anchor="ctr"/>
                </a:tc>
                <a:tc>
                  <a:txBody>
                    <a:bodyPr/>
                    <a:lstStyle/>
                    <a:p>
                      <a:pPr algn="ctr"/>
                      <a:endParaRPr kumimoji="1" lang="ja-JP" altLang="en-US" sz="2400">
                        <a:solidFill>
                          <a:schemeClr val="bg1">
                            <a:lumMod val="65000"/>
                            <a:lumOff val="35000"/>
                          </a:schemeClr>
                        </a:solidFill>
                      </a:endParaRPr>
                    </a:p>
                  </a:txBody>
                  <a:tcPr anchor="ctr"/>
                </a:tc>
                <a:extLst>
                  <a:ext uri="{0D108BD9-81ED-4DB2-BD59-A6C34878D82A}">
                    <a16:rowId xmlns:a16="http://schemas.microsoft.com/office/drawing/2014/main" val="705589774"/>
                  </a:ext>
                </a:extLst>
              </a:tr>
              <a:tr h="5142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chemeClr val="bg1">
                              <a:lumMod val="65000"/>
                              <a:lumOff val="35000"/>
                            </a:schemeClr>
                          </a:solidFill>
                        </a:rPr>
                        <a:t>クラス内発表</a:t>
                      </a:r>
                    </a:p>
                  </a:txBody>
                  <a:tcPr anchor="ctr"/>
                </a:tc>
                <a:tc>
                  <a:txBody>
                    <a:bodyPr/>
                    <a:lstStyle/>
                    <a:p>
                      <a:pPr algn="ctr"/>
                      <a:r>
                        <a:rPr kumimoji="1" lang="en-US" altLang="ja-JP" sz="2400">
                          <a:solidFill>
                            <a:schemeClr val="bg1">
                              <a:lumMod val="65000"/>
                              <a:lumOff val="35000"/>
                            </a:schemeClr>
                          </a:solidFill>
                        </a:rPr>
                        <a:t>1/20</a:t>
                      </a:r>
                      <a:endParaRPr kumimoji="1" lang="ja-JP" altLang="en-US" sz="2400" dirty="0">
                        <a:solidFill>
                          <a:schemeClr val="bg1">
                            <a:lumMod val="65000"/>
                            <a:lumOff val="35000"/>
                          </a:schemeClr>
                        </a:solidFill>
                      </a:endParaRPr>
                    </a:p>
                  </a:txBody>
                  <a:tcPr anchor="ctr"/>
                </a:tc>
                <a:tc>
                  <a:txBody>
                    <a:bodyPr/>
                    <a:lstStyle/>
                    <a:p>
                      <a:pPr algn="ctr"/>
                      <a:r>
                        <a:rPr kumimoji="1" lang="en-US" altLang="ja-JP" sz="2400" dirty="0">
                          <a:solidFill>
                            <a:schemeClr val="bg1">
                              <a:lumMod val="65000"/>
                              <a:lumOff val="35000"/>
                            </a:schemeClr>
                          </a:solidFill>
                        </a:rPr>
                        <a:t>1/20</a:t>
                      </a:r>
                      <a:endParaRPr kumimoji="1" lang="ja-JP" altLang="en-US" sz="2400" dirty="0">
                        <a:solidFill>
                          <a:schemeClr val="bg1">
                            <a:lumMod val="65000"/>
                            <a:lumOff val="35000"/>
                          </a:schemeClr>
                        </a:solidFill>
                      </a:endParaRPr>
                    </a:p>
                  </a:txBody>
                  <a:tcPr anchor="ctr"/>
                </a:tc>
                <a:tc>
                  <a:txBody>
                    <a:bodyPr/>
                    <a:lstStyle/>
                    <a:p>
                      <a:pPr algn="ctr"/>
                      <a:endParaRPr kumimoji="1" lang="ja-JP" altLang="en-US" sz="2400">
                        <a:solidFill>
                          <a:schemeClr val="bg1">
                            <a:lumMod val="65000"/>
                            <a:lumOff val="35000"/>
                          </a:schemeClr>
                        </a:solidFill>
                      </a:endParaRPr>
                    </a:p>
                  </a:txBody>
                  <a:tcPr anchor="ctr"/>
                </a:tc>
                <a:tc>
                  <a:txBody>
                    <a:bodyPr/>
                    <a:lstStyle/>
                    <a:p>
                      <a:pPr algn="ctr"/>
                      <a:endParaRPr kumimoji="1" lang="ja-JP" altLang="en-US" sz="2400">
                        <a:solidFill>
                          <a:schemeClr val="bg1">
                            <a:lumMod val="65000"/>
                            <a:lumOff val="35000"/>
                          </a:schemeClr>
                        </a:solidFill>
                      </a:endParaRPr>
                    </a:p>
                  </a:txBody>
                  <a:tcPr anchor="ctr"/>
                </a:tc>
                <a:tc>
                  <a:txBody>
                    <a:bodyPr/>
                    <a:lstStyle/>
                    <a:p>
                      <a:pPr algn="ctr"/>
                      <a:endParaRPr kumimoji="1" lang="ja-JP" altLang="en-US" sz="2400" dirty="0">
                        <a:solidFill>
                          <a:schemeClr val="bg1">
                            <a:lumMod val="65000"/>
                            <a:lumOff val="35000"/>
                          </a:schemeClr>
                        </a:solidFill>
                      </a:endParaRPr>
                    </a:p>
                  </a:txBody>
                  <a:tcPr anchor="ctr"/>
                </a:tc>
                <a:tc>
                  <a:txBody>
                    <a:bodyPr/>
                    <a:lstStyle/>
                    <a:p>
                      <a:pPr algn="ctr"/>
                      <a:endParaRPr kumimoji="1" lang="ja-JP" altLang="en-US" sz="2400" dirty="0">
                        <a:solidFill>
                          <a:schemeClr val="bg1">
                            <a:lumMod val="65000"/>
                            <a:lumOff val="35000"/>
                          </a:schemeClr>
                        </a:solidFill>
                      </a:endParaRPr>
                    </a:p>
                  </a:txBody>
                  <a:tcPr anchor="ctr"/>
                </a:tc>
                <a:tc>
                  <a:txBody>
                    <a:bodyPr/>
                    <a:lstStyle/>
                    <a:p>
                      <a:pPr algn="ctr"/>
                      <a:endParaRPr kumimoji="1" lang="ja-JP" altLang="en-US" sz="2400">
                        <a:solidFill>
                          <a:schemeClr val="bg1">
                            <a:lumMod val="65000"/>
                            <a:lumOff val="35000"/>
                          </a:schemeClr>
                        </a:solidFill>
                      </a:endParaRPr>
                    </a:p>
                  </a:txBody>
                  <a:tcPr anchor="ctr"/>
                </a:tc>
                <a:extLst>
                  <a:ext uri="{0D108BD9-81ED-4DB2-BD59-A6C34878D82A}">
                    <a16:rowId xmlns:a16="http://schemas.microsoft.com/office/drawing/2014/main" val="322677689"/>
                  </a:ext>
                </a:extLst>
              </a:tr>
              <a:tr h="5142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chemeClr val="bg1">
                              <a:lumMod val="65000"/>
                              <a:lumOff val="35000"/>
                            </a:schemeClr>
                          </a:solidFill>
                        </a:rPr>
                        <a:t>作品完成・提出</a:t>
                      </a:r>
                    </a:p>
                  </a:txBody>
                  <a:tcPr anchor="ctr"/>
                </a:tc>
                <a:tc>
                  <a:txBody>
                    <a:bodyPr/>
                    <a:lstStyle/>
                    <a:p>
                      <a:pPr algn="ctr"/>
                      <a:r>
                        <a:rPr kumimoji="1" lang="en-US" altLang="ja-JP" sz="2400" dirty="0">
                          <a:solidFill>
                            <a:schemeClr val="bg1">
                              <a:lumMod val="65000"/>
                              <a:lumOff val="35000"/>
                            </a:schemeClr>
                          </a:solidFill>
                        </a:rPr>
                        <a:t>2/17</a:t>
                      </a:r>
                      <a:endParaRPr kumimoji="1" lang="ja-JP" altLang="en-US" sz="2400" dirty="0">
                        <a:solidFill>
                          <a:schemeClr val="bg1">
                            <a:lumMod val="65000"/>
                            <a:lumOff val="35000"/>
                          </a:schemeClr>
                        </a:solidFill>
                      </a:endParaRPr>
                    </a:p>
                  </a:txBody>
                  <a:tcPr anchor="ctr"/>
                </a:tc>
                <a:tc>
                  <a:txBody>
                    <a:bodyPr/>
                    <a:lstStyle/>
                    <a:p>
                      <a:pPr algn="ctr"/>
                      <a:r>
                        <a:rPr kumimoji="1" lang="en-US" altLang="ja-JP" sz="2400" dirty="0">
                          <a:solidFill>
                            <a:schemeClr val="bg1">
                              <a:lumMod val="65000"/>
                              <a:lumOff val="35000"/>
                            </a:schemeClr>
                          </a:solidFill>
                        </a:rPr>
                        <a:t>2/17</a:t>
                      </a:r>
                      <a:endParaRPr kumimoji="1" lang="ja-JP" altLang="en-US" sz="2400" dirty="0">
                        <a:solidFill>
                          <a:schemeClr val="bg1">
                            <a:lumMod val="65000"/>
                            <a:lumOff val="35000"/>
                          </a:schemeClr>
                        </a:solidFill>
                      </a:endParaRPr>
                    </a:p>
                  </a:txBody>
                  <a:tcPr anchor="ctr"/>
                </a:tc>
                <a:tc>
                  <a:txBody>
                    <a:bodyPr/>
                    <a:lstStyle/>
                    <a:p>
                      <a:pPr algn="ctr"/>
                      <a:endParaRPr kumimoji="1" lang="ja-JP" altLang="en-US" sz="2400">
                        <a:solidFill>
                          <a:schemeClr val="bg1">
                            <a:lumMod val="65000"/>
                            <a:lumOff val="35000"/>
                          </a:schemeClr>
                        </a:solidFill>
                      </a:endParaRPr>
                    </a:p>
                  </a:txBody>
                  <a:tcPr anchor="ctr"/>
                </a:tc>
                <a:tc>
                  <a:txBody>
                    <a:bodyPr/>
                    <a:lstStyle/>
                    <a:p>
                      <a:pPr algn="ctr"/>
                      <a:endParaRPr kumimoji="1" lang="ja-JP" altLang="en-US" sz="2400">
                        <a:solidFill>
                          <a:schemeClr val="bg1">
                            <a:lumMod val="65000"/>
                            <a:lumOff val="35000"/>
                          </a:schemeClr>
                        </a:solidFill>
                      </a:endParaRPr>
                    </a:p>
                  </a:txBody>
                  <a:tcPr anchor="ctr"/>
                </a:tc>
                <a:tc>
                  <a:txBody>
                    <a:bodyPr/>
                    <a:lstStyle/>
                    <a:p>
                      <a:pPr algn="ctr"/>
                      <a:endParaRPr kumimoji="1" lang="ja-JP" altLang="en-US" sz="2400">
                        <a:solidFill>
                          <a:schemeClr val="bg1">
                            <a:lumMod val="65000"/>
                            <a:lumOff val="35000"/>
                          </a:schemeClr>
                        </a:solidFill>
                      </a:endParaRPr>
                    </a:p>
                  </a:txBody>
                  <a:tcPr anchor="ctr"/>
                </a:tc>
                <a:tc>
                  <a:txBody>
                    <a:bodyPr/>
                    <a:lstStyle/>
                    <a:p>
                      <a:pPr algn="ctr"/>
                      <a:endParaRPr kumimoji="1" lang="ja-JP" altLang="en-US" sz="2400" dirty="0">
                        <a:solidFill>
                          <a:schemeClr val="bg1">
                            <a:lumMod val="65000"/>
                            <a:lumOff val="35000"/>
                          </a:schemeClr>
                        </a:solidFill>
                      </a:endParaRPr>
                    </a:p>
                  </a:txBody>
                  <a:tcPr anchor="ctr"/>
                </a:tc>
                <a:tc>
                  <a:txBody>
                    <a:bodyPr/>
                    <a:lstStyle/>
                    <a:p>
                      <a:pPr algn="ctr"/>
                      <a:endParaRPr kumimoji="1" lang="ja-JP" altLang="en-US" sz="2400" dirty="0">
                        <a:solidFill>
                          <a:schemeClr val="bg1">
                            <a:lumMod val="65000"/>
                            <a:lumOff val="35000"/>
                          </a:schemeClr>
                        </a:solidFill>
                      </a:endParaRPr>
                    </a:p>
                  </a:txBody>
                  <a:tcPr anchor="ctr"/>
                </a:tc>
                <a:extLst>
                  <a:ext uri="{0D108BD9-81ED-4DB2-BD59-A6C34878D82A}">
                    <a16:rowId xmlns:a16="http://schemas.microsoft.com/office/drawing/2014/main" val="1042434219"/>
                  </a:ext>
                </a:extLst>
              </a:tr>
              <a:tr h="5142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chemeClr val="bg1">
                              <a:lumMod val="65000"/>
                              <a:lumOff val="35000"/>
                            </a:schemeClr>
                          </a:solidFill>
                        </a:rPr>
                        <a:t>卒業制作発表会</a:t>
                      </a:r>
                    </a:p>
                  </a:txBody>
                  <a:tcPr anchor="ctr"/>
                </a:tc>
                <a:tc>
                  <a:txBody>
                    <a:bodyPr/>
                    <a:lstStyle/>
                    <a:p>
                      <a:pPr algn="ctr"/>
                      <a:r>
                        <a:rPr kumimoji="1" lang="en-US" altLang="ja-JP" sz="2400" dirty="0">
                          <a:solidFill>
                            <a:schemeClr val="bg1">
                              <a:lumMod val="65000"/>
                              <a:lumOff val="35000"/>
                            </a:schemeClr>
                          </a:solidFill>
                        </a:rPr>
                        <a:t>2/25</a:t>
                      </a:r>
                      <a:endParaRPr kumimoji="1" lang="ja-JP" altLang="en-US" sz="2400" dirty="0">
                        <a:solidFill>
                          <a:schemeClr val="bg1">
                            <a:lumMod val="65000"/>
                            <a:lumOff val="35000"/>
                          </a:schemeClr>
                        </a:solidFill>
                      </a:endParaRPr>
                    </a:p>
                  </a:txBody>
                  <a:tcPr anchor="ctr"/>
                </a:tc>
                <a:tc>
                  <a:txBody>
                    <a:bodyPr/>
                    <a:lstStyle/>
                    <a:p>
                      <a:pPr algn="ctr"/>
                      <a:r>
                        <a:rPr kumimoji="1" lang="en-US" altLang="ja-JP" sz="2400" dirty="0">
                          <a:solidFill>
                            <a:schemeClr val="bg1">
                              <a:lumMod val="65000"/>
                              <a:lumOff val="35000"/>
                            </a:schemeClr>
                          </a:solidFill>
                        </a:rPr>
                        <a:t>2/25</a:t>
                      </a:r>
                      <a:endParaRPr kumimoji="1" lang="ja-JP" altLang="en-US" sz="2400" dirty="0">
                        <a:solidFill>
                          <a:schemeClr val="bg1">
                            <a:lumMod val="65000"/>
                            <a:lumOff val="35000"/>
                          </a:schemeClr>
                        </a:solidFill>
                      </a:endParaRPr>
                    </a:p>
                  </a:txBody>
                  <a:tcPr anchor="ctr"/>
                </a:tc>
                <a:tc>
                  <a:txBody>
                    <a:bodyPr/>
                    <a:lstStyle/>
                    <a:p>
                      <a:pPr algn="ctr"/>
                      <a:endParaRPr kumimoji="1" lang="ja-JP" altLang="en-US" sz="2400" dirty="0">
                        <a:solidFill>
                          <a:schemeClr val="bg1">
                            <a:lumMod val="65000"/>
                            <a:lumOff val="35000"/>
                          </a:schemeClr>
                        </a:solidFill>
                      </a:endParaRPr>
                    </a:p>
                  </a:txBody>
                  <a:tcPr anchor="ctr"/>
                </a:tc>
                <a:tc>
                  <a:txBody>
                    <a:bodyPr/>
                    <a:lstStyle/>
                    <a:p>
                      <a:pPr algn="ctr"/>
                      <a:endParaRPr kumimoji="1" lang="ja-JP" altLang="en-US" sz="2400">
                        <a:solidFill>
                          <a:schemeClr val="bg1">
                            <a:lumMod val="65000"/>
                            <a:lumOff val="35000"/>
                          </a:schemeClr>
                        </a:solidFill>
                      </a:endParaRPr>
                    </a:p>
                  </a:txBody>
                  <a:tcPr anchor="ctr"/>
                </a:tc>
                <a:tc>
                  <a:txBody>
                    <a:bodyPr/>
                    <a:lstStyle/>
                    <a:p>
                      <a:pPr algn="ctr"/>
                      <a:endParaRPr kumimoji="1" lang="ja-JP" altLang="en-US" sz="2400" dirty="0">
                        <a:solidFill>
                          <a:schemeClr val="bg1">
                            <a:lumMod val="65000"/>
                            <a:lumOff val="35000"/>
                          </a:schemeClr>
                        </a:solidFill>
                      </a:endParaRPr>
                    </a:p>
                  </a:txBody>
                  <a:tcPr anchor="ctr"/>
                </a:tc>
                <a:tc>
                  <a:txBody>
                    <a:bodyPr/>
                    <a:lstStyle/>
                    <a:p>
                      <a:pPr algn="ctr"/>
                      <a:endParaRPr kumimoji="1" lang="ja-JP" altLang="en-US" sz="2400" dirty="0">
                        <a:solidFill>
                          <a:schemeClr val="bg1">
                            <a:lumMod val="65000"/>
                            <a:lumOff val="35000"/>
                          </a:schemeClr>
                        </a:solidFill>
                      </a:endParaRPr>
                    </a:p>
                  </a:txBody>
                  <a:tcPr anchor="ctr"/>
                </a:tc>
                <a:tc>
                  <a:txBody>
                    <a:bodyPr/>
                    <a:lstStyle/>
                    <a:p>
                      <a:pPr algn="ctr"/>
                      <a:endParaRPr kumimoji="1" lang="ja-JP" altLang="en-US" sz="2400" dirty="0">
                        <a:solidFill>
                          <a:schemeClr val="bg1">
                            <a:lumMod val="65000"/>
                            <a:lumOff val="35000"/>
                          </a:schemeClr>
                        </a:solidFill>
                      </a:endParaRPr>
                    </a:p>
                  </a:txBody>
                  <a:tcPr anchor="ctr"/>
                </a:tc>
                <a:extLst>
                  <a:ext uri="{0D108BD9-81ED-4DB2-BD59-A6C34878D82A}">
                    <a16:rowId xmlns:a16="http://schemas.microsoft.com/office/drawing/2014/main" val="2687465846"/>
                  </a:ext>
                </a:extLst>
              </a:tr>
            </a:tbl>
          </a:graphicData>
        </a:graphic>
      </p:graphicFrame>
      <p:sp>
        <p:nvSpPr>
          <p:cNvPr id="5" name="矢印: 右 4">
            <a:extLst>
              <a:ext uri="{FF2B5EF4-FFF2-40B4-BE49-F238E27FC236}">
                <a16:creationId xmlns:a16="http://schemas.microsoft.com/office/drawing/2014/main" id="{753F6446-E052-4A0A-899D-C3DB6ADEA095}"/>
              </a:ext>
            </a:extLst>
          </p:cNvPr>
          <p:cNvSpPr/>
          <p:nvPr/>
        </p:nvSpPr>
        <p:spPr>
          <a:xfrm>
            <a:off x="5879691" y="2949674"/>
            <a:ext cx="481781" cy="40066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350217DE-7308-4A68-82FC-3B2EA69BFC7F}"/>
              </a:ext>
            </a:extLst>
          </p:cNvPr>
          <p:cNvSpPr/>
          <p:nvPr/>
        </p:nvSpPr>
        <p:spPr>
          <a:xfrm>
            <a:off x="5886971" y="3504858"/>
            <a:ext cx="2357377" cy="40066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1BC26F64-8B6C-48F6-90B5-19E6E50B2AE7}"/>
              </a:ext>
            </a:extLst>
          </p:cNvPr>
          <p:cNvSpPr/>
          <p:nvPr/>
        </p:nvSpPr>
        <p:spPr>
          <a:xfrm>
            <a:off x="8234517" y="3997858"/>
            <a:ext cx="481781" cy="40066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0BACFBA3-1395-42C3-B032-CA5B3B559D89}"/>
              </a:ext>
            </a:extLst>
          </p:cNvPr>
          <p:cNvSpPr/>
          <p:nvPr/>
        </p:nvSpPr>
        <p:spPr>
          <a:xfrm>
            <a:off x="8475407" y="4530467"/>
            <a:ext cx="1474839" cy="40066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6E55D0D1-668B-44B0-892A-43E7F1C86889}"/>
              </a:ext>
            </a:extLst>
          </p:cNvPr>
          <p:cNvSpPr/>
          <p:nvPr/>
        </p:nvSpPr>
        <p:spPr>
          <a:xfrm>
            <a:off x="9468465" y="5037081"/>
            <a:ext cx="481781" cy="40066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49ACC153-0992-4C2A-B0AB-0B84D69F4C00}"/>
              </a:ext>
            </a:extLst>
          </p:cNvPr>
          <p:cNvSpPr/>
          <p:nvPr/>
        </p:nvSpPr>
        <p:spPr>
          <a:xfrm>
            <a:off x="9468465" y="5509234"/>
            <a:ext cx="1347019" cy="40066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8FE7A872-7F02-4614-A836-8020791C6E35}"/>
              </a:ext>
            </a:extLst>
          </p:cNvPr>
          <p:cNvSpPr/>
          <p:nvPr/>
        </p:nvSpPr>
        <p:spPr>
          <a:xfrm>
            <a:off x="10815484" y="6072607"/>
            <a:ext cx="481781" cy="40066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CA186F91-BA53-4B36-9085-CC9FD64AB38F}"/>
              </a:ext>
            </a:extLst>
          </p:cNvPr>
          <p:cNvSpPr txBox="1"/>
          <p:nvPr/>
        </p:nvSpPr>
        <p:spPr>
          <a:xfrm>
            <a:off x="6029219" y="1974675"/>
            <a:ext cx="5213404" cy="369332"/>
          </a:xfrm>
          <a:prstGeom prst="rect">
            <a:avLst/>
          </a:prstGeom>
          <a:noFill/>
        </p:spPr>
        <p:txBody>
          <a:bodyPr wrap="square" rtlCol="0">
            <a:spAutoFit/>
          </a:bodyPr>
          <a:lstStyle/>
          <a:p>
            <a:r>
              <a:rPr kumimoji="1" lang="en-US" altLang="ja-JP" dirty="0">
                <a:solidFill>
                  <a:schemeClr val="bg1">
                    <a:lumMod val="65000"/>
                    <a:lumOff val="35000"/>
                  </a:schemeClr>
                </a:solidFill>
                <a:latin typeface="Meiryo UI" panose="020B0604030504040204" pitchFamily="50" charset="-128"/>
                <a:ea typeface="Meiryo UI" panose="020B0604030504040204" pitchFamily="50" charset="-128"/>
              </a:rPr>
              <a:t>※</a:t>
            </a:r>
            <a:r>
              <a:rPr kumimoji="1" lang="ja-JP" altLang="en-US" dirty="0">
                <a:solidFill>
                  <a:schemeClr val="bg1">
                    <a:lumMod val="65000"/>
                    <a:lumOff val="35000"/>
                  </a:schemeClr>
                </a:solidFill>
                <a:latin typeface="Meiryo UI" panose="020B0604030504040204" pitchFamily="50" charset="-128"/>
                <a:ea typeface="Meiryo UI" panose="020B0604030504040204" pitchFamily="50" charset="-128"/>
              </a:rPr>
              <a:t>期末時点の進捗率：計画に対して進捗率 </a:t>
            </a:r>
            <a:r>
              <a:rPr kumimoji="1" lang="en-US" altLang="ja-JP" dirty="0">
                <a:solidFill>
                  <a:schemeClr val="bg1">
                    <a:lumMod val="65000"/>
                    <a:lumOff val="35000"/>
                  </a:schemeClr>
                </a:solidFill>
                <a:latin typeface="Meiryo UI" panose="020B0604030504040204" pitchFamily="50" charset="-128"/>
                <a:ea typeface="Meiryo UI" panose="020B0604030504040204" pitchFamily="50" charset="-128"/>
              </a:rPr>
              <a:t>80%</a:t>
            </a:r>
            <a:endParaRPr kumimoji="1" lang="ja-JP" altLang="en-US" dirty="0">
              <a:solidFill>
                <a:schemeClr val="bg1">
                  <a:lumMod val="65000"/>
                  <a:lumOff val="35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239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0DCA18-A2F4-4C39-AB87-86733262351A}"/>
              </a:ext>
            </a:extLst>
          </p:cNvPr>
          <p:cNvSpPr>
            <a:spLocks noGrp="1"/>
          </p:cNvSpPr>
          <p:nvPr>
            <p:ph type="title"/>
          </p:nvPr>
        </p:nvSpPr>
        <p:spPr/>
        <p:txBody>
          <a:bodyPr>
            <a:normAutofit/>
          </a:bodyPr>
          <a:lstStyle/>
          <a:p>
            <a:r>
              <a:rPr lang="ja-JP" altLang="en-US" sz="4400" dirty="0">
                <a:latin typeface="Meiryo UI" panose="020B0604030504040204" pitchFamily="50" charset="-128"/>
                <a:ea typeface="Meiryo UI" panose="020B0604030504040204" pitchFamily="50" charset="-128"/>
              </a:rPr>
              <a:t>卒業制作</a:t>
            </a:r>
            <a:endParaRPr lang="en-US" altLang="ja-JP" sz="4400" dirty="0">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19A1E49F-E553-4F17-9C91-B33C2EC179A3}"/>
              </a:ext>
            </a:extLst>
          </p:cNvPr>
          <p:cNvSpPr txBox="1"/>
          <p:nvPr/>
        </p:nvSpPr>
        <p:spPr>
          <a:xfrm>
            <a:off x="1141412" y="1813954"/>
            <a:ext cx="11075572" cy="8740854"/>
          </a:xfrm>
          <a:prstGeom prst="rect">
            <a:avLst/>
          </a:prstGeom>
          <a:noFill/>
        </p:spPr>
        <p:txBody>
          <a:bodyPr wrap="square" rtlCol="0">
            <a:spAutoFit/>
          </a:bodyPr>
          <a:lstStyle/>
          <a:p>
            <a:pPr algn="l"/>
            <a:r>
              <a:rPr kumimoji="1" lang="ja-JP" altLang="en-US" sz="2800" b="1" u="sng" dirty="0">
                <a:solidFill>
                  <a:schemeClr val="bg1">
                    <a:lumMod val="65000"/>
                    <a:lumOff val="35000"/>
                  </a:schemeClr>
                </a:solidFill>
                <a:latin typeface="Meiryo UI" panose="020B0604030504040204" pitchFamily="50" charset="-128"/>
                <a:ea typeface="Meiryo UI" panose="020B0604030504040204" pitchFamily="50" charset="-128"/>
              </a:rPr>
              <a:t>作品に利用する技術</a:t>
            </a:r>
            <a:endParaRPr kumimoji="1" lang="en-US" altLang="ja-JP" sz="2800" b="1" u="sng" dirty="0">
              <a:solidFill>
                <a:schemeClr val="bg1">
                  <a:lumMod val="65000"/>
                  <a:lumOff val="35000"/>
                </a:schemeClr>
              </a:solidFill>
              <a:latin typeface="Meiryo UI" panose="020B0604030504040204" pitchFamily="50" charset="-128"/>
              <a:ea typeface="Meiryo UI" panose="020B0604030504040204" pitchFamily="50" charset="-128"/>
            </a:endParaRPr>
          </a:p>
          <a:p>
            <a:pPr marL="914400" lvl="1" indent="-457200" defTabSz="914400">
              <a:spcBef>
                <a:spcPts val="1200"/>
              </a:spcBef>
              <a:buFont typeface="Wingdings" panose="05000000000000000000" pitchFamily="2" charset="2"/>
              <a:buChar char="Ø"/>
              <a:defRPr/>
            </a:pPr>
            <a:r>
              <a:rPr kumimoji="1" lang="en-US" altLang="ja-JP" sz="2800" dirty="0">
                <a:solidFill>
                  <a:schemeClr val="accent6"/>
                </a:solidFill>
                <a:latin typeface="Meiryo UI" panose="020B0604030504040204" pitchFamily="50" charset="-128"/>
                <a:ea typeface="Meiryo UI" panose="020B0604030504040204" pitchFamily="50" charset="-128"/>
                <a:hlinkClick r:id="rId2">
                  <a:extLst>
                    <a:ext uri="{A12FA001-AC4F-418D-AE19-62706E023703}">
                      <ahyp:hlinkClr xmlns:ahyp="http://schemas.microsoft.com/office/drawing/2018/hyperlinkcolor" val="tx"/>
                    </a:ext>
                  </a:extLst>
                </a:hlinkClick>
              </a:rPr>
              <a:t>Liquid Warping GAN with Attention </a:t>
            </a:r>
            <a:endParaRPr kumimoji="1" lang="en-US" altLang="ja-JP" sz="2800" dirty="0">
              <a:solidFill>
                <a:schemeClr val="bg1"/>
              </a:solidFill>
              <a:latin typeface="Meiryo UI" panose="020B0604030504040204" pitchFamily="50" charset="-128"/>
              <a:ea typeface="Meiryo UI" panose="020B0604030504040204" pitchFamily="50" charset="-128"/>
            </a:endParaRPr>
          </a:p>
          <a:p>
            <a:pPr lvl="1" defTabSz="914400">
              <a:defRPr/>
            </a:pPr>
            <a:r>
              <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rPr>
              <a:t>	</a:t>
            </a:r>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敵対的生成ネットワーク </a:t>
            </a:r>
            <a:r>
              <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rPr>
              <a:t>GAN</a:t>
            </a:r>
            <a:r>
              <a:rPr kumimoji="1" lang="en-US" altLang="ja-JP" sz="2600" dirty="0">
                <a:solidFill>
                  <a:schemeClr val="bg1">
                    <a:lumMod val="65000"/>
                    <a:lumOff val="35000"/>
                  </a:schemeClr>
                </a:solidFill>
                <a:latin typeface="Meiryo UI" panose="020B0604030504040204" pitchFamily="50" charset="-128"/>
                <a:ea typeface="Meiryo UI" panose="020B0604030504040204" pitchFamily="50" charset="-128"/>
              </a:rPr>
              <a:t>(Generative adversarial networks)</a:t>
            </a:r>
          </a:p>
          <a:p>
            <a:pPr marL="914400" lvl="1" indent="-457200">
              <a:spcBef>
                <a:spcPts val="1200"/>
              </a:spcBef>
              <a:buFont typeface="Wingdings" panose="05000000000000000000" pitchFamily="2" charset="2"/>
              <a:buChar char="Ø"/>
            </a:pPr>
            <a:r>
              <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rPr>
              <a:t>Python</a:t>
            </a:r>
          </a:p>
          <a:p>
            <a:pPr marL="914400" lvl="1" indent="-457200">
              <a:spcBef>
                <a:spcPts val="1200"/>
              </a:spcBef>
              <a:buFont typeface="Wingdings" panose="05000000000000000000" pitchFamily="2" charset="2"/>
              <a:buChar char="Ø"/>
            </a:pPr>
            <a:r>
              <a:rPr lang="en-US" altLang="ja-JP" sz="2800" b="0" i="0" dirty="0">
                <a:solidFill>
                  <a:schemeClr val="bg1">
                    <a:lumMod val="65000"/>
                    <a:lumOff val="35000"/>
                  </a:schemeClr>
                </a:solidFill>
                <a:effectLst/>
                <a:latin typeface="\30D2ラギノ角ゴPro W3"/>
              </a:rPr>
              <a:t>Web </a:t>
            </a:r>
            <a:r>
              <a:rPr lang="ja-JP" altLang="en-US" sz="2800" b="0" i="0" dirty="0">
                <a:solidFill>
                  <a:schemeClr val="bg1">
                    <a:lumMod val="65000"/>
                    <a:lumOff val="35000"/>
                  </a:schemeClr>
                </a:solidFill>
                <a:effectLst/>
                <a:latin typeface="\30D2ラギノ角ゴPro W3"/>
              </a:rPr>
              <a:t>アプリの開発</a:t>
            </a:r>
            <a:endParaRPr lang="en-US" altLang="ja-JP" sz="2800" b="0" i="0" dirty="0">
              <a:solidFill>
                <a:schemeClr val="bg1">
                  <a:lumMod val="65000"/>
                  <a:lumOff val="35000"/>
                </a:schemeClr>
              </a:solidFill>
              <a:effectLst/>
              <a:latin typeface="\30D2ラギノ角ゴPro W3"/>
            </a:endParaRPr>
          </a:p>
          <a:p>
            <a:pPr marL="1371600" lvl="2" indent="-457200">
              <a:buFont typeface="Arial" panose="020B0604020202020204" pitchFamily="34" charset="0"/>
              <a:buChar char="•"/>
            </a:pPr>
            <a:r>
              <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rPr>
              <a:t>Django</a:t>
            </a:r>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a:t>
            </a:r>
            <a:r>
              <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rPr>
              <a:t>Python</a:t>
            </a:r>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用のフレームワーク）</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marL="1371600" lvl="2" indent="-457200">
              <a:buFont typeface="Arial" panose="020B0604020202020204" pitchFamily="34" charset="0"/>
              <a:buChar char="•"/>
            </a:pPr>
            <a:r>
              <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rPr>
              <a:t>Heroku</a:t>
            </a:r>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a:t>
            </a:r>
            <a:r>
              <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rPr>
              <a:t>Prototype</a:t>
            </a:r>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デプロイ用）</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marL="1371600" lvl="2" indent="-457200">
              <a:buFont typeface="Arial" panose="020B0604020202020204" pitchFamily="34" charset="0"/>
              <a:buChar char="•"/>
            </a:pPr>
            <a:r>
              <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rPr>
              <a:t>HTML</a:t>
            </a:r>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　</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marL="1371600" lvl="2" indent="-457200">
              <a:buFont typeface="Arial" panose="020B0604020202020204" pitchFamily="34" charset="0"/>
              <a:buChar char="•"/>
            </a:pPr>
            <a:r>
              <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rPr>
              <a:t>CSS </a:t>
            </a:r>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 </a:t>
            </a:r>
            <a:r>
              <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rPr>
              <a:t>Bootstrap</a:t>
            </a:r>
          </a:p>
          <a:p>
            <a:pPr marL="1371600" lvl="2" indent="-457200">
              <a:buFont typeface="Arial" panose="020B0604020202020204" pitchFamily="34" charset="0"/>
              <a:buChar char="•"/>
            </a:pPr>
            <a:r>
              <a:rPr kumimoji="1" lang="en-US" altLang="ja-JP" sz="2800" dirty="0" err="1">
                <a:solidFill>
                  <a:schemeClr val="bg1">
                    <a:lumMod val="65000"/>
                    <a:lumOff val="35000"/>
                  </a:schemeClr>
                </a:solidFill>
                <a:latin typeface="Meiryo UI" panose="020B0604030504040204" pitchFamily="50" charset="-128"/>
                <a:ea typeface="Meiryo UI" panose="020B0604030504040204" pitchFamily="50" charset="-128"/>
              </a:rPr>
              <a:t>Javascript</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lvl="1"/>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algn="l"/>
            <a:endParaRPr kumimoji="1" lang="en-US" altLang="ja-JP" sz="2800" b="1" u="sng" dirty="0">
              <a:solidFill>
                <a:schemeClr val="bg1">
                  <a:lumMod val="65000"/>
                  <a:lumOff val="35000"/>
                </a:schemeClr>
              </a:solidFill>
              <a:latin typeface="Meiryo UI" panose="020B0604030504040204" pitchFamily="50" charset="-128"/>
              <a:ea typeface="Meiryo UI" panose="020B0604030504040204" pitchFamily="50" charset="-128"/>
            </a:endParaRPr>
          </a:p>
          <a:p>
            <a:pPr algn="l"/>
            <a:endParaRPr kumimoji="1" lang="en-US" altLang="ja-JP" sz="2800" b="1" u="sng" dirty="0">
              <a:solidFill>
                <a:schemeClr val="bg1">
                  <a:lumMod val="65000"/>
                  <a:lumOff val="35000"/>
                </a:schemeClr>
              </a:solidFill>
              <a:latin typeface="Meiryo UI" panose="020B0604030504040204" pitchFamily="50" charset="-128"/>
              <a:ea typeface="Meiryo UI" panose="020B0604030504040204" pitchFamily="50" charset="-128"/>
            </a:endParaRPr>
          </a:p>
          <a:p>
            <a:pPr algn="l"/>
            <a:endParaRPr kumimoji="1" lang="en-US" altLang="ja-JP" sz="2800" b="1" u="sng" dirty="0">
              <a:solidFill>
                <a:schemeClr val="bg1">
                  <a:lumMod val="65000"/>
                  <a:lumOff val="35000"/>
                </a:schemeClr>
              </a:solidFill>
              <a:latin typeface="Meiryo UI" panose="020B0604030504040204" pitchFamily="50" charset="-128"/>
              <a:ea typeface="Meiryo UI" panose="020B0604030504040204" pitchFamily="50" charset="-128"/>
            </a:endParaRPr>
          </a:p>
          <a:p>
            <a:pPr algn="l"/>
            <a:endParaRPr kumimoji="1" lang="en-US" altLang="ja-JP" sz="2800" b="1" u="sng" dirty="0">
              <a:solidFill>
                <a:schemeClr val="bg1">
                  <a:lumMod val="65000"/>
                  <a:lumOff val="35000"/>
                </a:schemeClr>
              </a:solidFill>
              <a:latin typeface="Meiryo UI" panose="020B0604030504040204" pitchFamily="50" charset="-128"/>
              <a:ea typeface="Meiryo UI" panose="020B0604030504040204" pitchFamily="50" charset="-128"/>
            </a:endParaRPr>
          </a:p>
          <a:p>
            <a:pPr algn="l"/>
            <a:endParaRPr kumimoji="1" lang="en-US" altLang="ja-JP" sz="2800" b="1" u="sng" dirty="0">
              <a:solidFill>
                <a:schemeClr val="bg1">
                  <a:lumMod val="65000"/>
                  <a:lumOff val="35000"/>
                </a:schemeClr>
              </a:solidFill>
              <a:latin typeface="Meiryo UI" panose="020B0604030504040204" pitchFamily="50" charset="-128"/>
              <a:ea typeface="Meiryo UI" panose="020B0604030504040204" pitchFamily="50" charset="-128"/>
            </a:endParaRPr>
          </a:p>
          <a:p>
            <a:pPr algn="l"/>
            <a:endParaRPr kumimoji="1" lang="en-US" altLang="ja-JP" sz="2800" b="1" u="sng" dirty="0">
              <a:solidFill>
                <a:schemeClr val="bg1">
                  <a:lumMod val="65000"/>
                  <a:lumOff val="35000"/>
                </a:schemeClr>
              </a:solidFill>
              <a:latin typeface="Meiryo UI" panose="020B0604030504040204" pitchFamily="50" charset="-128"/>
              <a:ea typeface="Meiryo UI" panose="020B0604030504040204" pitchFamily="50" charset="-128"/>
            </a:endParaRPr>
          </a:p>
          <a:p>
            <a:pPr algn="l"/>
            <a:endPar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endParaRPr>
          </a:p>
          <a:p>
            <a:pPr algn="l"/>
            <a:endParaRPr kumimoji="1" lang="ja-JP" altLang="en-US" sz="28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26622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0DCA18-A2F4-4C39-AB87-86733262351A}"/>
              </a:ext>
            </a:extLst>
          </p:cNvPr>
          <p:cNvSpPr>
            <a:spLocks noGrp="1"/>
          </p:cNvSpPr>
          <p:nvPr>
            <p:ph type="title"/>
          </p:nvPr>
        </p:nvSpPr>
        <p:spPr/>
        <p:txBody>
          <a:bodyPr>
            <a:normAutofit/>
          </a:bodyPr>
          <a:lstStyle/>
          <a:p>
            <a:r>
              <a:rPr kumimoji="1" lang="en-US" altLang="ja-JP" sz="4400" dirty="0">
                <a:latin typeface="Meiryo UI" panose="020B0604030504040204" pitchFamily="50" charset="-128"/>
                <a:ea typeface="Meiryo UI" panose="020B0604030504040204" pitchFamily="50" charset="-128"/>
              </a:rPr>
              <a:t>AI</a:t>
            </a:r>
            <a:r>
              <a:rPr kumimoji="1" lang="ja-JP" altLang="en-US" sz="4400" dirty="0">
                <a:latin typeface="Meiryo UI" panose="020B0604030504040204" pitchFamily="50" charset="-128"/>
                <a:ea typeface="Meiryo UI" panose="020B0604030504040204" pitchFamily="50" charset="-128"/>
              </a:rPr>
              <a:t>のおもしろ活用事例　１</a:t>
            </a:r>
            <a:endParaRPr kumimoji="1" lang="en-US" altLang="ja-JP" sz="4400"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4468AC8E-3893-4AAF-9181-156D688FF8A2}"/>
              </a:ext>
            </a:extLst>
          </p:cNvPr>
          <p:cNvSpPr txBox="1"/>
          <p:nvPr/>
        </p:nvSpPr>
        <p:spPr>
          <a:xfrm>
            <a:off x="1206970" y="1895854"/>
            <a:ext cx="8656819" cy="1815882"/>
          </a:xfrm>
          <a:prstGeom prst="rect">
            <a:avLst/>
          </a:prstGeom>
          <a:noFill/>
        </p:spPr>
        <p:txBody>
          <a:bodyPr wrap="square" rtlCol="0">
            <a:spAutoFit/>
          </a:bodyPr>
          <a:lstStyle/>
          <a:p>
            <a:r>
              <a:rPr lang="en-US" altLang="ja-JP" sz="2800" b="0" i="0" dirty="0">
                <a:solidFill>
                  <a:schemeClr val="bg1">
                    <a:lumMod val="65000"/>
                    <a:lumOff val="35000"/>
                  </a:schemeClr>
                </a:solidFill>
                <a:effectLst/>
                <a:latin typeface="Meiryo UI" panose="020B0604030504040204" pitchFamily="50" charset="-128"/>
                <a:ea typeface="Meiryo UI" panose="020B0604030504040204" pitchFamily="50" charset="-128"/>
              </a:rPr>
              <a:t>AI</a:t>
            </a:r>
            <a:r>
              <a:rPr lang="ja-JP" altLang="en-US" sz="2800" b="0" i="0" dirty="0">
                <a:solidFill>
                  <a:schemeClr val="bg1">
                    <a:lumMod val="65000"/>
                    <a:lumOff val="35000"/>
                  </a:schemeClr>
                </a:solidFill>
                <a:effectLst/>
                <a:latin typeface="Meiryo UI" panose="020B0604030504040204" pitchFamily="50" charset="-128"/>
                <a:ea typeface="Meiryo UI" panose="020B0604030504040204" pitchFamily="50" charset="-128"/>
              </a:rPr>
              <a:t>画伯　</a:t>
            </a:r>
            <a:r>
              <a:rPr lang="en-US" altLang="ja-JP" sz="2800" b="0" i="0" u="none" strike="noStrike" dirty="0">
                <a:solidFill>
                  <a:schemeClr val="accent6"/>
                </a:solidFill>
                <a:effectLst/>
                <a:latin typeface="Meiryo UI" panose="020B0604030504040204" pitchFamily="50" charset="-128"/>
                <a:ea typeface="Meiryo UI" panose="020B0604030504040204" pitchFamily="50" charset="-128"/>
                <a:hlinkClick r:id="rId3">
                  <a:extLst>
                    <a:ext uri="{A12FA001-AC4F-418D-AE19-62706E023703}">
                      <ahyp:hlinkClr xmlns:ahyp="http://schemas.microsoft.com/office/drawing/2018/hyperlinkcolor" val="tx"/>
                    </a:ext>
                  </a:extLst>
                </a:hlinkClick>
              </a:rPr>
              <a:t>https://ai-art.tokyo/</a:t>
            </a:r>
            <a:endParaRPr lang="en-US" altLang="ja-JP" sz="2800" b="0" i="0" u="none" strike="noStrike" dirty="0">
              <a:solidFill>
                <a:schemeClr val="accent6"/>
              </a:solidFill>
              <a:effectLst/>
              <a:latin typeface="Meiryo UI" panose="020B0604030504040204" pitchFamily="50" charset="-128"/>
              <a:ea typeface="Meiryo UI" panose="020B0604030504040204" pitchFamily="50" charset="-128"/>
            </a:endParaRPr>
          </a:p>
          <a:p>
            <a:endParaRPr kumimoji="1" lang="en-US" altLang="ja-JP" sz="2800" dirty="0">
              <a:solidFill>
                <a:schemeClr val="bg1"/>
              </a:solidFill>
              <a:latin typeface="Meiryo UI" panose="020B0604030504040204" pitchFamily="50" charset="-128"/>
              <a:ea typeface="Meiryo UI" panose="020B0604030504040204" pitchFamily="50" charset="-128"/>
            </a:endParaRPr>
          </a:p>
          <a:p>
            <a:r>
              <a:rPr lang="ja-JP" altLang="en-US" sz="2800" b="0" i="0" dirty="0">
                <a:solidFill>
                  <a:schemeClr val="bg1">
                    <a:lumMod val="65000"/>
                    <a:lumOff val="35000"/>
                  </a:schemeClr>
                </a:solidFill>
                <a:effectLst/>
                <a:latin typeface="Meiryo UI" panose="020B0604030504040204" pitchFamily="50" charset="-128"/>
                <a:ea typeface="Meiryo UI" panose="020B0604030504040204" pitchFamily="50" charset="-128"/>
              </a:rPr>
              <a:t>顔画像を西洋風肖像画に変換してくれるアプリ</a:t>
            </a:r>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誰でも中世の貴族風になれます！</a:t>
            </a:r>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p:txBody>
      </p:sp>
      <p:pic>
        <p:nvPicPr>
          <p:cNvPr id="35" name="図 34" descr="女性の顔の絵&#10;&#10;自動的に生成された説明">
            <a:extLst>
              <a:ext uri="{FF2B5EF4-FFF2-40B4-BE49-F238E27FC236}">
                <a16:creationId xmlns:a16="http://schemas.microsoft.com/office/drawing/2014/main" id="{FC2E7350-D962-4CE7-866E-E3AE50363D26}"/>
              </a:ext>
            </a:extLst>
          </p:cNvPr>
          <p:cNvPicPr>
            <a:picLocks noChangeAspect="1"/>
          </p:cNvPicPr>
          <p:nvPr/>
        </p:nvPicPr>
        <p:blipFill>
          <a:blip r:embed="rId4"/>
          <a:stretch>
            <a:fillRect/>
          </a:stretch>
        </p:blipFill>
        <p:spPr>
          <a:xfrm>
            <a:off x="574623" y="4315918"/>
            <a:ext cx="2438400" cy="2438400"/>
          </a:xfrm>
          <a:prstGeom prst="rect">
            <a:avLst/>
          </a:prstGeom>
        </p:spPr>
      </p:pic>
      <p:pic>
        <p:nvPicPr>
          <p:cNvPr id="37" name="図 36" descr="髪の長い女の人&#10;&#10;自動的に生成された説明">
            <a:extLst>
              <a:ext uri="{FF2B5EF4-FFF2-40B4-BE49-F238E27FC236}">
                <a16:creationId xmlns:a16="http://schemas.microsoft.com/office/drawing/2014/main" id="{399FD91C-8B48-4B2B-A558-18B22491FD30}"/>
              </a:ext>
            </a:extLst>
          </p:cNvPr>
          <p:cNvPicPr>
            <a:picLocks noChangeAspect="1"/>
          </p:cNvPicPr>
          <p:nvPr/>
        </p:nvPicPr>
        <p:blipFill>
          <a:blip r:embed="rId5"/>
          <a:stretch>
            <a:fillRect/>
          </a:stretch>
        </p:blipFill>
        <p:spPr>
          <a:xfrm>
            <a:off x="3287843" y="4315918"/>
            <a:ext cx="2438400" cy="2438400"/>
          </a:xfrm>
          <a:prstGeom prst="rect">
            <a:avLst/>
          </a:prstGeom>
        </p:spPr>
      </p:pic>
      <p:pic>
        <p:nvPicPr>
          <p:cNvPr id="39" name="図 38" descr="髪の長い人の人の顔&#10;&#10;中程度の精度で自動的に生成された説明">
            <a:extLst>
              <a:ext uri="{FF2B5EF4-FFF2-40B4-BE49-F238E27FC236}">
                <a16:creationId xmlns:a16="http://schemas.microsoft.com/office/drawing/2014/main" id="{7067C8C0-3437-494A-AD7C-9383BD3E5B3D}"/>
              </a:ext>
            </a:extLst>
          </p:cNvPr>
          <p:cNvPicPr>
            <a:picLocks noChangeAspect="1"/>
          </p:cNvPicPr>
          <p:nvPr/>
        </p:nvPicPr>
        <p:blipFill>
          <a:blip r:embed="rId6"/>
          <a:stretch>
            <a:fillRect/>
          </a:stretch>
        </p:blipFill>
        <p:spPr>
          <a:xfrm>
            <a:off x="6181939" y="4315918"/>
            <a:ext cx="2438400" cy="2438400"/>
          </a:xfrm>
          <a:prstGeom prst="rect">
            <a:avLst/>
          </a:prstGeom>
        </p:spPr>
      </p:pic>
      <p:pic>
        <p:nvPicPr>
          <p:cNvPr id="41" name="図 40" descr="女性の顔の絵&#10;&#10;中程度の精度で自動的に生成された説明">
            <a:extLst>
              <a:ext uri="{FF2B5EF4-FFF2-40B4-BE49-F238E27FC236}">
                <a16:creationId xmlns:a16="http://schemas.microsoft.com/office/drawing/2014/main" id="{47191D93-7AA7-466E-8927-2F2BCC258B90}"/>
              </a:ext>
            </a:extLst>
          </p:cNvPr>
          <p:cNvPicPr>
            <a:picLocks noChangeAspect="1"/>
          </p:cNvPicPr>
          <p:nvPr/>
        </p:nvPicPr>
        <p:blipFill>
          <a:blip r:embed="rId7"/>
          <a:stretch>
            <a:fillRect/>
          </a:stretch>
        </p:blipFill>
        <p:spPr>
          <a:xfrm>
            <a:off x="9230374" y="4315918"/>
            <a:ext cx="2438400" cy="2438400"/>
          </a:xfrm>
          <a:prstGeom prst="rect">
            <a:avLst/>
          </a:prstGeom>
        </p:spPr>
      </p:pic>
      <p:pic>
        <p:nvPicPr>
          <p:cNvPr id="43" name="図 42" descr="スーツを着ている女性&#10;&#10;自動的に生成された説明">
            <a:extLst>
              <a:ext uri="{FF2B5EF4-FFF2-40B4-BE49-F238E27FC236}">
                <a16:creationId xmlns:a16="http://schemas.microsoft.com/office/drawing/2014/main" id="{64800F9E-2AB7-4760-8198-FADC58FF6513}"/>
              </a:ext>
            </a:extLst>
          </p:cNvPr>
          <p:cNvPicPr>
            <a:picLocks noChangeAspect="1"/>
          </p:cNvPicPr>
          <p:nvPr/>
        </p:nvPicPr>
        <p:blipFill rotWithShape="1">
          <a:blip r:embed="rId8"/>
          <a:srcRect r="1868" b="9656"/>
          <a:stretch/>
        </p:blipFill>
        <p:spPr>
          <a:xfrm>
            <a:off x="9229230" y="2164988"/>
            <a:ext cx="1433939" cy="1717463"/>
          </a:xfrm>
          <a:prstGeom prst="rect">
            <a:avLst/>
          </a:prstGeom>
        </p:spPr>
      </p:pic>
    </p:spTree>
    <p:extLst>
      <p:ext uri="{BB962C8B-B14F-4D97-AF65-F5344CB8AC3E}">
        <p14:creationId xmlns:p14="http://schemas.microsoft.com/office/powerpoint/2010/main" val="269066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left)">
                                      <p:cBhvr>
                                        <p:cTn id="12" dur="1000"/>
                                        <p:tgtEl>
                                          <p:spTgt spid="35"/>
                                        </p:tgtEl>
                                      </p:cBhvr>
                                    </p:animEffect>
                                  </p:childTnLst>
                                </p:cTn>
                              </p:par>
                              <p:par>
                                <p:cTn id="13" presetID="22" presetClass="entr" presetSubtype="8"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1000"/>
                                        <p:tgtEl>
                                          <p:spTgt spid="37"/>
                                        </p:tgtEl>
                                      </p:cBhvr>
                                    </p:animEffect>
                                  </p:childTnLst>
                                </p:cTn>
                              </p:par>
                              <p:par>
                                <p:cTn id="16" presetID="22" presetClass="entr" presetSubtype="8" fill="hold"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wipe(left)">
                                      <p:cBhvr>
                                        <p:cTn id="18" dur="1000"/>
                                        <p:tgtEl>
                                          <p:spTgt spid="39"/>
                                        </p:tgtEl>
                                      </p:cBhvr>
                                    </p:animEffect>
                                  </p:childTnLst>
                                </p:cTn>
                              </p:par>
                              <p:par>
                                <p:cTn id="19" presetID="22" presetClass="entr" presetSubtype="8"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wipe(left)">
                                      <p:cBhvr>
                                        <p:cTn id="21"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43" name="Group 142">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44" name="Rectangle 143">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eiryo UI" panose="020B0604030504040204" pitchFamily="50" charset="-128"/>
                <a:ea typeface="Meiryo UI" panose="020B0604030504040204" pitchFamily="50" charset="-128"/>
              </a:endParaRPr>
            </a:p>
          </p:txBody>
        </p:sp>
        <p:pic>
          <p:nvPicPr>
            <p:cNvPr id="145"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タイトル 1">
            <a:extLst>
              <a:ext uri="{FF2B5EF4-FFF2-40B4-BE49-F238E27FC236}">
                <a16:creationId xmlns:a16="http://schemas.microsoft.com/office/drawing/2014/main" id="{8A385352-88E3-4E35-9B78-3FAF033B2EA8}"/>
              </a:ext>
            </a:extLst>
          </p:cNvPr>
          <p:cNvSpPr>
            <a:spLocks noGrp="1"/>
          </p:cNvSpPr>
          <p:nvPr>
            <p:ph type="title"/>
          </p:nvPr>
        </p:nvSpPr>
        <p:spPr>
          <a:xfrm>
            <a:off x="3072568" y="259253"/>
            <a:ext cx="7451455" cy="1478570"/>
          </a:xfrm>
        </p:spPr>
        <p:txBody>
          <a:bodyPr>
            <a:normAutofit/>
          </a:bodyPr>
          <a:lstStyle/>
          <a:p>
            <a:r>
              <a:rPr kumimoji="1" lang="en-US" altLang="ja-JP" sz="5400" u="sng" dirty="0">
                <a:latin typeface="Meiryo UI" panose="020B0604030504040204" pitchFamily="50" charset="-128"/>
                <a:ea typeface="Meiryo UI" panose="020B0604030504040204" pitchFamily="50" charset="-128"/>
              </a:rPr>
              <a:t>Agenda</a:t>
            </a:r>
            <a:endParaRPr kumimoji="1" lang="ja-JP" altLang="en-US" sz="5400" u="sng" dirty="0">
              <a:latin typeface="Meiryo UI" panose="020B0604030504040204" pitchFamily="50" charset="-128"/>
              <a:ea typeface="Meiryo UI" panose="020B0604030504040204" pitchFamily="50" charset="-128"/>
            </a:endParaRPr>
          </a:p>
        </p:txBody>
      </p:sp>
      <p:grpSp>
        <p:nvGrpSpPr>
          <p:cNvPr id="147" name="Group 146">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8" name="Rectangle 147">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49"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0"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1" name="Rectangle 150">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52"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3"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4"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5"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6"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7"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8"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9"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0"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1"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2"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3"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4"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5"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6"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7"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8"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9"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0"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1"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2"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3"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4"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5"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6" name="Rectangle 175">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77"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8"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9"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0"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3"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5"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6"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Rectangle 187">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9"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8"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9"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0"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1"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コンテンツ プレースホルダー 2">
            <a:extLst>
              <a:ext uri="{FF2B5EF4-FFF2-40B4-BE49-F238E27FC236}">
                <a16:creationId xmlns:a16="http://schemas.microsoft.com/office/drawing/2014/main" id="{155F7999-5C80-4001-B228-7AE509D7D564}"/>
              </a:ext>
            </a:extLst>
          </p:cNvPr>
          <p:cNvSpPr>
            <a:spLocks noGrp="1"/>
          </p:cNvSpPr>
          <p:nvPr>
            <p:ph idx="1"/>
          </p:nvPr>
        </p:nvSpPr>
        <p:spPr>
          <a:xfrm>
            <a:off x="3251994" y="1960051"/>
            <a:ext cx="8357920" cy="4703588"/>
          </a:xfrm>
        </p:spPr>
        <p:txBody>
          <a:bodyPr>
            <a:normAutofit/>
          </a:bodyPr>
          <a:lstStyle/>
          <a:p>
            <a:r>
              <a:rPr lang="ja-JP" altLang="en-US" sz="4000" dirty="0">
                <a:latin typeface="Meiryo UI" panose="020B0604030504040204" pitchFamily="50" charset="-128"/>
                <a:ea typeface="Meiryo UI" panose="020B0604030504040204" pitchFamily="50" charset="-128"/>
              </a:rPr>
              <a:t>　</a:t>
            </a:r>
            <a:r>
              <a:rPr lang="en-US" altLang="ja-JP" sz="4000" dirty="0">
                <a:latin typeface="Meiryo UI" panose="020B0604030504040204" pitchFamily="50" charset="-128"/>
                <a:ea typeface="Meiryo UI" panose="020B0604030504040204" pitchFamily="50" charset="-128"/>
              </a:rPr>
              <a:t>GAN(AI</a:t>
            </a:r>
            <a:r>
              <a:rPr lang="ja-JP" altLang="en-US" sz="4000" dirty="0">
                <a:latin typeface="Meiryo UI" panose="020B0604030504040204" pitchFamily="50" charset="-128"/>
                <a:ea typeface="Meiryo UI" panose="020B0604030504040204" pitchFamily="50" charset="-128"/>
              </a:rPr>
              <a:t>画像生成モデル</a:t>
            </a:r>
            <a:r>
              <a:rPr lang="en-US" altLang="ja-JP" sz="4000" dirty="0">
                <a:latin typeface="Meiryo UI" panose="020B0604030504040204" pitchFamily="50" charset="-128"/>
                <a:ea typeface="Meiryo UI" panose="020B0604030504040204" pitchFamily="50" charset="-128"/>
              </a:rPr>
              <a:t>)</a:t>
            </a:r>
            <a:r>
              <a:rPr lang="ja-JP" altLang="en-US" sz="4000" dirty="0">
                <a:latin typeface="Meiryo UI" panose="020B0604030504040204" pitchFamily="50" charset="-128"/>
                <a:ea typeface="Meiryo UI" panose="020B0604030504040204" pitchFamily="50" charset="-128"/>
              </a:rPr>
              <a:t>の概要</a:t>
            </a:r>
            <a:endParaRPr lang="en-US" altLang="ja-JP" sz="4000" dirty="0">
              <a:latin typeface="Meiryo UI" panose="020B0604030504040204" pitchFamily="50" charset="-128"/>
              <a:ea typeface="Meiryo UI" panose="020B0604030504040204" pitchFamily="50" charset="-128"/>
            </a:endParaRPr>
          </a:p>
          <a:p>
            <a:r>
              <a:rPr kumimoji="1" lang="ja-JP" altLang="en-US" sz="4000" dirty="0">
                <a:latin typeface="Meiryo UI" panose="020B0604030504040204" pitchFamily="50" charset="-128"/>
                <a:ea typeface="Meiryo UI" panose="020B0604030504040204" pitchFamily="50" charset="-128"/>
              </a:rPr>
              <a:t>　</a:t>
            </a:r>
            <a:r>
              <a:rPr lang="ja-JP" altLang="en-US" sz="4000" dirty="0">
                <a:latin typeface="Meiryo UI" panose="020B0604030504040204" pitchFamily="50" charset="-128"/>
                <a:ea typeface="Meiryo UI" panose="020B0604030504040204" pitchFamily="50" charset="-128"/>
              </a:rPr>
              <a:t>卒業制作発表</a:t>
            </a:r>
            <a:endParaRPr lang="en-US" altLang="ja-JP" sz="4000" dirty="0">
              <a:latin typeface="Meiryo UI" panose="020B0604030504040204" pitchFamily="50" charset="-128"/>
              <a:ea typeface="Meiryo UI" panose="020B0604030504040204" pitchFamily="50" charset="-128"/>
            </a:endParaRPr>
          </a:p>
          <a:p>
            <a:r>
              <a:rPr kumimoji="1" lang="ja-JP" altLang="en-US" sz="4000" dirty="0">
                <a:latin typeface="Meiryo UI" panose="020B0604030504040204" pitchFamily="50" charset="-128"/>
                <a:ea typeface="Meiryo UI" panose="020B0604030504040204" pitchFamily="50" charset="-128"/>
              </a:rPr>
              <a:t>　</a:t>
            </a:r>
            <a:r>
              <a:rPr kumimoji="1" lang="en-US" altLang="ja-JP" sz="4000" dirty="0">
                <a:latin typeface="Meiryo UI" panose="020B0604030504040204" pitchFamily="50" charset="-128"/>
                <a:ea typeface="Meiryo UI" panose="020B0604030504040204" pitchFamily="50" charset="-128"/>
              </a:rPr>
              <a:t>Q&amp;A</a:t>
            </a:r>
          </a:p>
          <a:p>
            <a:endParaRPr kumimoji="1" lang="en-US" altLang="ja-JP" sz="4000" dirty="0">
              <a:latin typeface="Meiryo UI" panose="020B0604030504040204" pitchFamily="50" charset="-128"/>
              <a:ea typeface="Meiryo UI" panose="020B0604030504040204" pitchFamily="50" charset="-128"/>
            </a:endParaRPr>
          </a:p>
          <a:p>
            <a:pPr marL="0" indent="0">
              <a:buNone/>
            </a:pPr>
            <a:endParaRPr kumimoji="1" lang="en-US" altLang="ja-JP" sz="26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35356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0DCA18-A2F4-4C39-AB87-86733262351A}"/>
              </a:ext>
            </a:extLst>
          </p:cNvPr>
          <p:cNvSpPr>
            <a:spLocks noGrp="1"/>
          </p:cNvSpPr>
          <p:nvPr>
            <p:ph type="title"/>
          </p:nvPr>
        </p:nvSpPr>
        <p:spPr/>
        <p:txBody>
          <a:bodyPr>
            <a:normAutofit/>
          </a:bodyPr>
          <a:lstStyle/>
          <a:p>
            <a:r>
              <a:rPr kumimoji="1" lang="en-US" altLang="ja-JP" sz="4400" dirty="0">
                <a:latin typeface="Meiryo UI" panose="020B0604030504040204" pitchFamily="50" charset="-128"/>
                <a:ea typeface="Meiryo UI" panose="020B0604030504040204" pitchFamily="50" charset="-128"/>
              </a:rPr>
              <a:t>AI</a:t>
            </a:r>
            <a:r>
              <a:rPr kumimoji="1" lang="ja-JP" altLang="en-US" sz="4400" dirty="0">
                <a:latin typeface="Meiryo UI" panose="020B0604030504040204" pitchFamily="50" charset="-128"/>
                <a:ea typeface="Meiryo UI" panose="020B0604030504040204" pitchFamily="50" charset="-128"/>
              </a:rPr>
              <a:t>のおもしろ活用事例　２</a:t>
            </a:r>
            <a:endParaRPr kumimoji="1" lang="en-US" altLang="ja-JP" sz="4400"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BB0A906D-FFC1-4D7B-A00C-8716D4A01AB3}"/>
              </a:ext>
            </a:extLst>
          </p:cNvPr>
          <p:cNvSpPr txBox="1"/>
          <p:nvPr/>
        </p:nvSpPr>
        <p:spPr>
          <a:xfrm>
            <a:off x="1159575" y="1643896"/>
            <a:ext cx="10228288" cy="1785104"/>
          </a:xfrm>
          <a:prstGeom prst="rect">
            <a:avLst/>
          </a:prstGeom>
          <a:noFill/>
        </p:spPr>
        <p:txBody>
          <a:bodyPr wrap="square" rtlCol="0">
            <a:spAutoFit/>
          </a:bodyPr>
          <a:lstStyle/>
          <a:p>
            <a:pPr algn="l">
              <a:spcBef>
                <a:spcPts val="1200"/>
              </a:spcBef>
              <a:spcAft>
                <a:spcPts val="1200"/>
              </a:spcAft>
            </a:pPr>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テキスト画像生成　 </a:t>
            </a:r>
            <a:r>
              <a:rPr kumimoji="0" lang="en-US" altLang="ja-JP" sz="2800" b="1" i="0" u="none" strike="noStrike" kern="1200" cap="none" spc="0" normalizeH="0" baseline="0" noProof="0" dirty="0">
                <a:ln>
                  <a:noFill/>
                </a:ln>
                <a:solidFill>
                  <a:schemeClr val="accent6"/>
                </a:solidFill>
                <a:effectLst/>
                <a:uLnTx/>
                <a:uFillTx/>
                <a:latin typeface="Meiryo UI" panose="020B0604030504040204" pitchFamily="50" charset="-128"/>
                <a:ea typeface="Meiryo UI" panose="020B0604030504040204" pitchFamily="50" charset="-128"/>
                <a:hlinkClick r:id="rId3">
                  <a:extLst>
                    <a:ext uri="{A12FA001-AC4F-418D-AE19-62706E023703}">
                      <ahyp:hlinkClr xmlns:ahyp="http://schemas.microsoft.com/office/drawing/2018/hyperlinkcolor" val="tx"/>
                    </a:ext>
                  </a:extLst>
                </a:hlinkClick>
              </a:rPr>
              <a:t>DALL-E</a:t>
            </a:r>
            <a:endParaRPr kumimoji="1" lang="en-US" altLang="ja-JP" sz="2800" dirty="0">
              <a:solidFill>
                <a:schemeClr val="accent6"/>
              </a:solidFill>
              <a:latin typeface="Meiryo UI" panose="020B0604030504040204" pitchFamily="50" charset="-128"/>
              <a:ea typeface="Meiryo UI" panose="020B0604030504040204" pitchFamily="50" charset="-128"/>
            </a:endParaRPr>
          </a:p>
          <a:p>
            <a:pPr algn="l"/>
            <a:r>
              <a:rPr kumimoji="1" lang="en-US" altLang="ja-JP" sz="2400" dirty="0">
                <a:solidFill>
                  <a:schemeClr val="bg1">
                    <a:lumMod val="65000"/>
                    <a:lumOff val="35000"/>
                  </a:schemeClr>
                </a:solidFill>
                <a:latin typeface="Meiryo UI" panose="020B0604030504040204" pitchFamily="50" charset="-128"/>
                <a:ea typeface="Meiryo UI" panose="020B0604030504040204" pitchFamily="50" charset="-128"/>
              </a:rPr>
              <a:t>2021</a:t>
            </a:r>
            <a:r>
              <a:rPr kumimoji="1" lang="ja-JP" altLang="en-US" sz="2400" dirty="0">
                <a:solidFill>
                  <a:schemeClr val="bg1">
                    <a:lumMod val="65000"/>
                    <a:lumOff val="35000"/>
                  </a:schemeClr>
                </a:solidFill>
                <a:latin typeface="Meiryo UI" panose="020B0604030504040204" pitchFamily="50" charset="-128"/>
                <a:ea typeface="Meiryo UI" panose="020B0604030504040204" pitchFamily="50" charset="-128"/>
              </a:rPr>
              <a:t>年、</a:t>
            </a:r>
            <a:r>
              <a:rPr kumimoji="1" lang="en-US" altLang="ja-JP" sz="2400" dirty="0" err="1">
                <a:solidFill>
                  <a:schemeClr val="bg1">
                    <a:lumMod val="65000"/>
                    <a:lumOff val="35000"/>
                  </a:schemeClr>
                </a:solidFill>
                <a:latin typeface="Meiryo UI" panose="020B0604030504040204" pitchFamily="50" charset="-128"/>
                <a:ea typeface="Meiryo UI" panose="020B0604030504040204" pitchFamily="50" charset="-128"/>
              </a:rPr>
              <a:t>OpenAI</a:t>
            </a:r>
            <a:r>
              <a:rPr kumimoji="1" lang="ja-JP" altLang="en-US" sz="2400" dirty="0">
                <a:solidFill>
                  <a:schemeClr val="bg1">
                    <a:lumMod val="65000"/>
                    <a:lumOff val="35000"/>
                  </a:schemeClr>
                </a:solidFill>
                <a:latin typeface="Meiryo UI" panose="020B0604030504040204" pitchFamily="50" charset="-128"/>
                <a:ea typeface="Meiryo UI" panose="020B0604030504040204" pitchFamily="50" charset="-128"/>
              </a:rPr>
              <a:t>が「任意のテキストを入力するとその内容に合わせた画像を生成する</a:t>
            </a:r>
            <a:r>
              <a:rPr kumimoji="1" lang="en-US" altLang="ja-JP" sz="2400" dirty="0">
                <a:solidFill>
                  <a:schemeClr val="bg1">
                    <a:lumMod val="65000"/>
                    <a:lumOff val="35000"/>
                  </a:schemeClr>
                </a:solidFill>
                <a:latin typeface="Meiryo UI" panose="020B0604030504040204" pitchFamily="50" charset="-128"/>
                <a:ea typeface="Meiryo UI" panose="020B0604030504040204" pitchFamily="50" charset="-128"/>
              </a:rPr>
              <a:t>DALL-E</a:t>
            </a:r>
            <a:r>
              <a:rPr kumimoji="1" lang="ja-JP" altLang="en-US" sz="2400" dirty="0">
                <a:solidFill>
                  <a:schemeClr val="bg1">
                    <a:lumMod val="65000"/>
                    <a:lumOff val="35000"/>
                  </a:schemeClr>
                </a:solidFill>
                <a:latin typeface="Meiryo UI" panose="020B0604030504040204" pitchFamily="50" charset="-128"/>
                <a:ea typeface="Meiryo UI" panose="020B0604030504040204" pitchFamily="50" charset="-128"/>
              </a:rPr>
              <a:t>というモデル」を発表し、</a:t>
            </a:r>
            <a:r>
              <a:rPr lang="ja-JP" altLang="en-US" sz="2400" b="0" i="0" dirty="0">
                <a:solidFill>
                  <a:schemeClr val="accent6"/>
                </a:solidFill>
                <a:effectLst/>
                <a:latin typeface="Meiryo UI" panose="020B0604030504040204" pitchFamily="50" charset="-128"/>
                <a:ea typeface="Meiryo UI" panose="020B0604030504040204" pitchFamily="50" charset="-128"/>
                <a:hlinkClick r:id="rId4">
                  <a:extLst>
                    <a:ext uri="{A12FA001-AC4F-418D-AE19-62706E023703}">
                      <ahyp:hlinkClr xmlns:ahyp="http://schemas.microsoft.com/office/drawing/2018/hyperlinkcolor" val="tx"/>
                    </a:ext>
                  </a:extLst>
                </a:hlinkClick>
              </a:rPr>
              <a:t>論文</a:t>
            </a:r>
            <a:r>
              <a:rPr lang="ja-JP" altLang="en-US" sz="2400" b="0" i="0" dirty="0">
                <a:solidFill>
                  <a:schemeClr val="bg1">
                    <a:lumMod val="65000"/>
                    <a:lumOff val="35000"/>
                  </a:schemeClr>
                </a:solidFill>
                <a:effectLst/>
                <a:latin typeface="Meiryo UI" panose="020B0604030504040204" pitchFamily="50" charset="-128"/>
                <a:ea typeface="Meiryo UI" panose="020B0604030504040204" pitchFamily="50" charset="-128"/>
              </a:rPr>
              <a:t>が公開された。</a:t>
            </a:r>
            <a:endParaRPr lang="en-US" altLang="ja-JP" sz="2400" b="0" i="0" dirty="0">
              <a:solidFill>
                <a:schemeClr val="bg1">
                  <a:lumMod val="65000"/>
                  <a:lumOff val="35000"/>
                </a:schemeClr>
              </a:solidFill>
              <a:effectLst/>
              <a:latin typeface="Meiryo UI" panose="020B0604030504040204" pitchFamily="50" charset="-128"/>
              <a:ea typeface="Meiryo UI" panose="020B0604030504040204" pitchFamily="50" charset="-128"/>
            </a:endParaRPr>
          </a:p>
          <a:p>
            <a:pPr algn="l"/>
            <a:r>
              <a:rPr kumimoji="1" lang="ja-JP" altLang="en-US" sz="2400" dirty="0">
                <a:solidFill>
                  <a:schemeClr val="bg1">
                    <a:lumMod val="65000"/>
                    <a:lumOff val="35000"/>
                  </a:schemeClr>
                </a:solidFill>
                <a:latin typeface="Meiryo UI" panose="020B0604030504040204" pitchFamily="50" charset="-128"/>
                <a:ea typeface="Meiryo UI" panose="020B0604030504040204" pitchFamily="50" charset="-128"/>
              </a:rPr>
              <a:t>テキストから、まるで人間のイラストレーターが描くように何種類ものイラストを生成する。</a:t>
            </a:r>
            <a:endParaRPr kumimoji="1" lang="en-US" altLang="ja-JP" sz="2400" dirty="0">
              <a:solidFill>
                <a:schemeClr val="bg1">
                  <a:lumMod val="65000"/>
                  <a:lumOff val="35000"/>
                </a:schemeClr>
              </a:solidFill>
              <a:latin typeface="Meiryo UI" panose="020B0604030504040204" pitchFamily="50" charset="-128"/>
              <a:ea typeface="Meiryo UI" panose="020B0604030504040204" pitchFamily="50" charset="-128"/>
            </a:endParaRPr>
          </a:p>
        </p:txBody>
      </p:sp>
      <p:pic>
        <p:nvPicPr>
          <p:cNvPr id="9" name="図 8" descr="カレンダー&#10;&#10;自動的に生成された説明">
            <a:extLst>
              <a:ext uri="{FF2B5EF4-FFF2-40B4-BE49-F238E27FC236}">
                <a16:creationId xmlns:a16="http://schemas.microsoft.com/office/drawing/2014/main" id="{D5D038D7-AE95-40C3-9802-94E51C8D6352}"/>
              </a:ext>
            </a:extLst>
          </p:cNvPr>
          <p:cNvPicPr>
            <a:picLocks noChangeAspect="1"/>
          </p:cNvPicPr>
          <p:nvPr/>
        </p:nvPicPr>
        <p:blipFill rotWithShape="1">
          <a:blip r:embed="rId5"/>
          <a:srcRect l="180" t="116" r="1614" b="61014"/>
          <a:stretch/>
        </p:blipFill>
        <p:spPr>
          <a:xfrm>
            <a:off x="521424" y="3659398"/>
            <a:ext cx="6371031" cy="2665705"/>
          </a:xfrm>
          <a:prstGeom prst="rect">
            <a:avLst/>
          </a:prstGeom>
        </p:spPr>
      </p:pic>
      <p:pic>
        <p:nvPicPr>
          <p:cNvPr id="11" name="図 10" descr="図形&#10;&#10;中程度の精度で自動的に生成された説明">
            <a:extLst>
              <a:ext uri="{FF2B5EF4-FFF2-40B4-BE49-F238E27FC236}">
                <a16:creationId xmlns:a16="http://schemas.microsoft.com/office/drawing/2014/main" id="{AD448272-6CAA-4659-9FA9-CFFD4063BF5A}"/>
              </a:ext>
            </a:extLst>
          </p:cNvPr>
          <p:cNvPicPr>
            <a:picLocks noChangeAspect="1"/>
          </p:cNvPicPr>
          <p:nvPr/>
        </p:nvPicPr>
        <p:blipFill rotWithShape="1">
          <a:blip r:embed="rId6"/>
          <a:srcRect l="20122" t="-49" r="1819" b="58724"/>
          <a:stretch/>
        </p:blipFill>
        <p:spPr>
          <a:xfrm>
            <a:off x="7048169" y="3659398"/>
            <a:ext cx="4976851" cy="2833977"/>
          </a:xfrm>
          <a:prstGeom prst="rect">
            <a:avLst/>
          </a:prstGeom>
        </p:spPr>
      </p:pic>
      <p:sp>
        <p:nvSpPr>
          <p:cNvPr id="3" name="テキスト ボックス 2">
            <a:extLst>
              <a:ext uri="{FF2B5EF4-FFF2-40B4-BE49-F238E27FC236}">
                <a16:creationId xmlns:a16="http://schemas.microsoft.com/office/drawing/2014/main" id="{7B4C0BB5-8D55-4BA3-A3DD-D90BAAD121C2}"/>
              </a:ext>
            </a:extLst>
          </p:cNvPr>
          <p:cNvSpPr txBox="1"/>
          <p:nvPr/>
        </p:nvSpPr>
        <p:spPr>
          <a:xfrm>
            <a:off x="7884922" y="4005499"/>
            <a:ext cx="3641698" cy="369332"/>
          </a:xfrm>
          <a:prstGeom prst="rect">
            <a:avLst/>
          </a:prstGeom>
          <a:noFill/>
        </p:spPr>
        <p:txBody>
          <a:bodyPr wrap="square" rtlCol="0">
            <a:spAutoFit/>
          </a:bodyPr>
          <a:lstStyle/>
          <a:p>
            <a:r>
              <a:rPr kumimoji="1" lang="ja-JP" altLang="en-US" b="1" dirty="0">
                <a:solidFill>
                  <a:schemeClr val="tx2">
                    <a:lumMod val="20000"/>
                    <a:lumOff val="80000"/>
                  </a:schemeClr>
                </a:solidFill>
                <a:latin typeface="Meiryo UI" panose="020B0604030504040204" pitchFamily="50" charset="-128"/>
                <a:ea typeface="Meiryo UI" panose="020B0604030504040204" pitchFamily="50" charset="-128"/>
              </a:rPr>
              <a:t>「アボカドの形をした肘掛け椅子」</a:t>
            </a:r>
          </a:p>
        </p:txBody>
      </p:sp>
      <p:sp>
        <p:nvSpPr>
          <p:cNvPr id="5" name="テキスト ボックス 4">
            <a:extLst>
              <a:ext uri="{FF2B5EF4-FFF2-40B4-BE49-F238E27FC236}">
                <a16:creationId xmlns:a16="http://schemas.microsoft.com/office/drawing/2014/main" id="{9D6D06B6-FB2C-479C-8F18-4861E878FC47}"/>
              </a:ext>
            </a:extLst>
          </p:cNvPr>
          <p:cNvSpPr txBox="1"/>
          <p:nvPr/>
        </p:nvSpPr>
        <p:spPr>
          <a:xfrm>
            <a:off x="614082" y="3851611"/>
            <a:ext cx="7115126" cy="338554"/>
          </a:xfrm>
          <a:prstGeom prst="rect">
            <a:avLst/>
          </a:prstGeom>
          <a:noFill/>
        </p:spPr>
        <p:txBody>
          <a:bodyPr wrap="square" rtlCol="0">
            <a:spAutoFit/>
          </a:bodyPr>
          <a:lstStyle/>
          <a:p>
            <a:r>
              <a:rPr kumimoji="1" lang="ja-JP" altLang="en-US" sz="1600" b="1" dirty="0">
                <a:solidFill>
                  <a:schemeClr val="tx2">
                    <a:lumMod val="20000"/>
                    <a:lumOff val="80000"/>
                  </a:schemeClr>
                </a:solidFill>
                <a:latin typeface="Meiryo UI" panose="020B0604030504040204" pitchFamily="50" charset="-128"/>
                <a:ea typeface="Meiryo UI" panose="020B0604030504040204" pitchFamily="50" charset="-128"/>
              </a:rPr>
              <a:t>「チュチュ</a:t>
            </a:r>
            <a:r>
              <a:rPr kumimoji="1" lang="en-US" altLang="ja-JP" sz="1600" b="1" dirty="0">
                <a:solidFill>
                  <a:schemeClr val="tx2">
                    <a:lumMod val="20000"/>
                    <a:lumOff val="80000"/>
                  </a:schemeClr>
                </a:solidFill>
                <a:latin typeface="Meiryo UI" panose="020B0604030504040204" pitchFamily="50" charset="-128"/>
                <a:ea typeface="Meiryo UI" panose="020B0604030504040204" pitchFamily="50" charset="-128"/>
              </a:rPr>
              <a:t>(</a:t>
            </a:r>
            <a:r>
              <a:rPr kumimoji="1" lang="ja-JP" altLang="en-US" sz="1600" b="1" dirty="0">
                <a:solidFill>
                  <a:schemeClr val="tx2">
                    <a:lumMod val="20000"/>
                    <a:lumOff val="80000"/>
                  </a:schemeClr>
                </a:solidFill>
                <a:latin typeface="Meiryo UI" panose="020B0604030504040204" pitchFamily="50" charset="-128"/>
                <a:ea typeface="Meiryo UI" panose="020B0604030504040204" pitchFamily="50" charset="-128"/>
              </a:rPr>
              <a:t>スカート</a:t>
            </a:r>
            <a:r>
              <a:rPr kumimoji="1" lang="en-US" altLang="ja-JP" sz="1600" b="1" dirty="0">
                <a:solidFill>
                  <a:schemeClr val="tx2">
                    <a:lumMod val="20000"/>
                    <a:lumOff val="80000"/>
                  </a:schemeClr>
                </a:solidFill>
                <a:latin typeface="Meiryo UI" panose="020B0604030504040204" pitchFamily="50" charset="-128"/>
                <a:ea typeface="Meiryo UI" panose="020B0604030504040204" pitchFamily="50" charset="-128"/>
              </a:rPr>
              <a:t>)</a:t>
            </a:r>
            <a:r>
              <a:rPr kumimoji="1" lang="ja-JP" altLang="en-US" sz="1600" b="1" dirty="0">
                <a:solidFill>
                  <a:schemeClr val="tx2">
                    <a:lumMod val="20000"/>
                    <a:lumOff val="80000"/>
                  </a:schemeClr>
                </a:solidFill>
                <a:latin typeface="Meiryo UI" panose="020B0604030504040204" pitchFamily="50" charset="-128"/>
                <a:ea typeface="Meiryo UI" panose="020B0604030504040204" pitchFamily="50" charset="-128"/>
              </a:rPr>
              <a:t>を履いた赤ちゃん大根が犬の散歩をしているイラスト」</a:t>
            </a:r>
            <a:endParaRPr kumimoji="1" lang="ja-JP" altLang="en-US" b="1" dirty="0">
              <a:solidFill>
                <a:schemeClr val="tx2">
                  <a:lumMod val="20000"/>
                  <a:lumOff val="80000"/>
                </a:schemeClr>
              </a:solidFill>
            </a:endParaRPr>
          </a:p>
        </p:txBody>
      </p:sp>
      <p:sp>
        <p:nvSpPr>
          <p:cNvPr id="12" name="フッター プレースホルダー 2">
            <a:extLst>
              <a:ext uri="{FF2B5EF4-FFF2-40B4-BE49-F238E27FC236}">
                <a16:creationId xmlns:a16="http://schemas.microsoft.com/office/drawing/2014/main" id="{B982C8BB-50B7-49D8-8F33-18D46CFA2162}"/>
              </a:ext>
            </a:extLst>
          </p:cNvPr>
          <p:cNvSpPr txBox="1">
            <a:spLocks/>
          </p:cNvSpPr>
          <p:nvPr/>
        </p:nvSpPr>
        <p:spPr>
          <a:xfrm>
            <a:off x="521424" y="6458968"/>
            <a:ext cx="4546600" cy="365125"/>
          </a:xfrm>
          <a:prstGeom prst="rect">
            <a:avLst/>
          </a:prstGeom>
        </p:spPr>
        <p:txBody>
          <a:bodyPr vert="horz" lIns="91440" tIns="45720" rIns="91440" bIns="45720" rtlCol="0" anchor="ctr"/>
          <a:lstStyle>
            <a:defPPr>
              <a:defRPr lang="en-US"/>
            </a:defPPr>
            <a:lvl1pPr marL="0" algn="l" defTabSz="457200" rtl="0" eaLnBrk="1" latinLnBrk="0" hangingPunct="1">
              <a:defRPr sz="1050" kern="1200" cap="all" baseline="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bg1">
                    <a:lumMod val="65000"/>
                    <a:lumOff val="35000"/>
                  </a:schemeClr>
                </a:solidFill>
              </a:rPr>
              <a:t>https://coralcap.co/2021/01/dalle/</a:t>
            </a:r>
            <a:r>
              <a:rPr lang="en-US" altLang="ja-JP" dirty="0">
                <a:solidFill>
                  <a:schemeClr val="bg1">
                    <a:lumMod val="65000"/>
                    <a:lumOff val="35000"/>
                  </a:schemeClr>
                </a:solidFill>
              </a:rPr>
              <a:t> (2021/12/01)</a:t>
            </a:r>
            <a:endParaRPr lang="en-US" dirty="0">
              <a:solidFill>
                <a:schemeClr val="bg1">
                  <a:lumMod val="65000"/>
                  <a:lumOff val="35000"/>
                </a:schemeClr>
              </a:solidFill>
            </a:endParaRPr>
          </a:p>
        </p:txBody>
      </p:sp>
    </p:spTree>
    <p:extLst>
      <p:ext uri="{BB962C8B-B14F-4D97-AF65-F5344CB8AC3E}">
        <p14:creationId xmlns:p14="http://schemas.microsoft.com/office/powerpoint/2010/main" val="1493862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吹き出し: 角を丸めた四角形 2">
            <a:extLst>
              <a:ext uri="{FF2B5EF4-FFF2-40B4-BE49-F238E27FC236}">
                <a16:creationId xmlns:a16="http://schemas.microsoft.com/office/drawing/2014/main" id="{29045B40-C376-4067-85EF-6C155F654DE2}"/>
              </a:ext>
            </a:extLst>
          </p:cNvPr>
          <p:cNvSpPr/>
          <p:nvPr/>
        </p:nvSpPr>
        <p:spPr>
          <a:xfrm>
            <a:off x="3380075" y="4147127"/>
            <a:ext cx="2235563" cy="2530764"/>
          </a:xfrm>
          <a:prstGeom prst="wedgeRoundRectCallout">
            <a:avLst>
              <a:gd name="adj1" fmla="val -69406"/>
              <a:gd name="adj2" fmla="val 11687"/>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20DCA18-A2F4-4C39-AB87-86733262351A}"/>
              </a:ext>
            </a:extLst>
          </p:cNvPr>
          <p:cNvSpPr>
            <a:spLocks noGrp="1"/>
          </p:cNvSpPr>
          <p:nvPr>
            <p:ph type="title"/>
          </p:nvPr>
        </p:nvSpPr>
        <p:spPr/>
        <p:txBody>
          <a:bodyPr>
            <a:normAutofit/>
          </a:bodyPr>
          <a:lstStyle/>
          <a:p>
            <a:r>
              <a:rPr lang="en-US" altLang="ja-JP" sz="4400" dirty="0">
                <a:latin typeface="Meiryo UI" panose="020B0604030504040204" pitchFamily="50" charset="-128"/>
                <a:ea typeface="Meiryo UI" panose="020B0604030504040204" pitchFamily="50" charset="-128"/>
              </a:rPr>
              <a:t>AI</a:t>
            </a:r>
            <a:r>
              <a:rPr lang="ja-JP" altLang="en-US" sz="4400" dirty="0">
                <a:latin typeface="Meiryo UI" panose="020B0604030504040204" pitchFamily="50" charset="-128"/>
                <a:ea typeface="Meiryo UI" panose="020B0604030504040204" pitchFamily="50" charset="-128"/>
              </a:rPr>
              <a:t>画像生成モデル（</a:t>
            </a:r>
            <a:r>
              <a:rPr lang="en-US" altLang="ja-JP" sz="4400" dirty="0">
                <a:latin typeface="Meiryo UI" panose="020B0604030504040204" pitchFamily="50" charset="-128"/>
                <a:ea typeface="Meiryo UI" panose="020B0604030504040204" pitchFamily="50" charset="-128"/>
              </a:rPr>
              <a:t>GAN</a:t>
            </a:r>
            <a:r>
              <a:rPr lang="ja-JP" altLang="en-US" sz="4400" dirty="0">
                <a:latin typeface="Meiryo UI" panose="020B0604030504040204" pitchFamily="50" charset="-128"/>
                <a:ea typeface="Meiryo UI" panose="020B0604030504040204" pitchFamily="50" charset="-128"/>
              </a:rPr>
              <a:t>）</a:t>
            </a:r>
            <a:r>
              <a:rPr kumimoji="1" lang="ja-JP" altLang="en-US" sz="4400" dirty="0">
                <a:latin typeface="Meiryo UI" panose="020B0604030504040204" pitchFamily="50" charset="-128"/>
                <a:ea typeface="Meiryo UI" panose="020B0604030504040204" pitchFamily="50" charset="-128"/>
              </a:rPr>
              <a:t>とは？</a:t>
            </a:r>
            <a:endParaRPr kumimoji="1" lang="en-US" altLang="ja-JP" sz="4400"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4468AC8E-3893-4AAF-9181-156D688FF8A2}"/>
              </a:ext>
            </a:extLst>
          </p:cNvPr>
          <p:cNvSpPr txBox="1"/>
          <p:nvPr/>
        </p:nvSpPr>
        <p:spPr>
          <a:xfrm>
            <a:off x="535234" y="1590758"/>
            <a:ext cx="11414719" cy="1590179"/>
          </a:xfrm>
          <a:prstGeom prst="rect">
            <a:avLst/>
          </a:prstGeom>
          <a:noFill/>
        </p:spPr>
        <p:txBody>
          <a:bodyPr wrap="square" rtlCol="0">
            <a:spAutoFit/>
          </a:bodyPr>
          <a:lstStyle/>
          <a:p>
            <a:r>
              <a:rPr lang="en-US" altLang="ja-JP" sz="2800" b="0" i="0" u="sng" dirty="0">
                <a:solidFill>
                  <a:schemeClr val="bg2"/>
                </a:solidFill>
                <a:effectLst/>
                <a:latin typeface="Meiryo UI" panose="020B0604030504040204" pitchFamily="50" charset="-128"/>
                <a:ea typeface="Meiryo UI" panose="020B0604030504040204" pitchFamily="50" charset="-128"/>
              </a:rPr>
              <a:t>GAN</a:t>
            </a:r>
            <a:r>
              <a:rPr lang="ja-JP" altLang="en-US" sz="2800" b="0" i="0" u="sng" dirty="0">
                <a:solidFill>
                  <a:schemeClr val="bg2"/>
                </a:solidFill>
                <a:effectLst/>
                <a:latin typeface="Meiryo UI" panose="020B0604030504040204" pitchFamily="50" charset="-128"/>
                <a:ea typeface="Meiryo UI" panose="020B0604030504040204" pitchFamily="50" charset="-128"/>
              </a:rPr>
              <a:t>（</a:t>
            </a:r>
            <a:r>
              <a:rPr lang="en-US" altLang="ja-JP" sz="2800" b="1" i="0" u="sng" dirty="0">
                <a:solidFill>
                  <a:schemeClr val="bg2"/>
                </a:solidFill>
                <a:effectLst/>
                <a:latin typeface="Meiryo UI" panose="020B0604030504040204" pitchFamily="50" charset="-128"/>
                <a:ea typeface="Meiryo UI" panose="020B0604030504040204" pitchFamily="50" charset="-128"/>
              </a:rPr>
              <a:t>G</a:t>
            </a:r>
            <a:r>
              <a:rPr lang="en-US" altLang="ja-JP" sz="2800" b="0" i="0" u="sng" dirty="0">
                <a:solidFill>
                  <a:schemeClr val="bg2"/>
                </a:solidFill>
                <a:effectLst/>
                <a:latin typeface="Meiryo UI" panose="020B0604030504040204" pitchFamily="50" charset="-128"/>
                <a:ea typeface="Meiryo UI" panose="020B0604030504040204" pitchFamily="50" charset="-128"/>
              </a:rPr>
              <a:t>enerative </a:t>
            </a:r>
            <a:r>
              <a:rPr lang="en-US" altLang="ja-JP" sz="2800" b="1" i="0" u="sng" dirty="0">
                <a:solidFill>
                  <a:schemeClr val="bg2"/>
                </a:solidFill>
                <a:effectLst/>
                <a:latin typeface="Meiryo UI" panose="020B0604030504040204" pitchFamily="50" charset="-128"/>
                <a:ea typeface="Meiryo UI" panose="020B0604030504040204" pitchFamily="50" charset="-128"/>
              </a:rPr>
              <a:t>A</a:t>
            </a:r>
            <a:r>
              <a:rPr lang="en-US" altLang="ja-JP" sz="2800" b="0" i="0" u="sng" dirty="0">
                <a:solidFill>
                  <a:schemeClr val="bg2"/>
                </a:solidFill>
                <a:effectLst/>
                <a:latin typeface="Meiryo UI" panose="020B0604030504040204" pitchFamily="50" charset="-128"/>
                <a:ea typeface="Meiryo UI" panose="020B0604030504040204" pitchFamily="50" charset="-128"/>
              </a:rPr>
              <a:t>dversarial </a:t>
            </a:r>
            <a:r>
              <a:rPr lang="en-US" altLang="ja-JP" sz="2800" b="1" i="0" u="sng" dirty="0">
                <a:solidFill>
                  <a:schemeClr val="bg2"/>
                </a:solidFill>
                <a:effectLst/>
                <a:latin typeface="Meiryo UI" panose="020B0604030504040204" pitchFamily="50" charset="-128"/>
                <a:ea typeface="Meiryo UI" panose="020B0604030504040204" pitchFamily="50" charset="-128"/>
              </a:rPr>
              <a:t>N</a:t>
            </a:r>
            <a:r>
              <a:rPr lang="en-US" altLang="ja-JP" sz="2800" b="0" i="0" u="sng" dirty="0">
                <a:solidFill>
                  <a:schemeClr val="bg2"/>
                </a:solidFill>
                <a:effectLst/>
                <a:latin typeface="Meiryo UI" panose="020B0604030504040204" pitchFamily="50" charset="-128"/>
                <a:ea typeface="Meiryo UI" panose="020B0604030504040204" pitchFamily="50" charset="-128"/>
              </a:rPr>
              <a:t>etworks</a:t>
            </a:r>
            <a:r>
              <a:rPr lang="ja-JP" altLang="en-US" sz="2800" b="0" i="0" u="sng" dirty="0">
                <a:solidFill>
                  <a:schemeClr val="bg2"/>
                </a:solidFill>
                <a:effectLst/>
                <a:latin typeface="Meiryo UI" panose="020B0604030504040204" pitchFamily="50" charset="-128"/>
                <a:ea typeface="Meiryo UI" panose="020B0604030504040204" pitchFamily="50" charset="-128"/>
              </a:rPr>
              <a:t>）：敵対的生成ネットワーク</a:t>
            </a:r>
            <a:endParaRPr lang="en-US" altLang="ja-JP" sz="2800" b="0" i="0" u="sng" dirty="0">
              <a:solidFill>
                <a:schemeClr val="bg2"/>
              </a:solidFill>
              <a:effectLst/>
              <a:latin typeface="Meiryo UI" panose="020B0604030504040204" pitchFamily="50" charset="-128"/>
              <a:ea typeface="Meiryo UI" panose="020B0604030504040204" pitchFamily="50" charset="-128"/>
            </a:endParaRPr>
          </a:p>
          <a:p>
            <a:pPr>
              <a:lnSpc>
                <a:spcPts val="1600"/>
              </a:lnSpc>
            </a:pPr>
            <a:endParaRPr lang="ja-JP" altLang="en-US" sz="2300" b="0" i="0" dirty="0">
              <a:solidFill>
                <a:schemeClr val="bg1"/>
              </a:solidFill>
              <a:effectLst/>
              <a:latin typeface="Meiryo UI" panose="020B0604030504040204" pitchFamily="50" charset="-128"/>
              <a:ea typeface="Meiryo UI" panose="020B0604030504040204" pitchFamily="50" charset="-128"/>
            </a:endParaRPr>
          </a:p>
          <a:p>
            <a:pPr lvl="2"/>
            <a:r>
              <a:rPr lang="en-US" altLang="ja-JP" sz="2800" b="0" i="0" dirty="0">
                <a:solidFill>
                  <a:schemeClr val="bg1">
                    <a:lumMod val="65000"/>
                    <a:lumOff val="35000"/>
                  </a:schemeClr>
                </a:solidFill>
                <a:effectLst/>
                <a:latin typeface="Meiryo UI" panose="020B0604030504040204" pitchFamily="50" charset="-128"/>
                <a:ea typeface="Meiryo UI" panose="020B0604030504040204" pitchFamily="50" charset="-128"/>
              </a:rPr>
              <a:t>GAN</a:t>
            </a:r>
            <a:r>
              <a:rPr lang="ja-JP" altLang="en-US" sz="2800" b="0" i="0" dirty="0">
                <a:solidFill>
                  <a:schemeClr val="bg1">
                    <a:lumMod val="65000"/>
                    <a:lumOff val="35000"/>
                  </a:schemeClr>
                </a:solidFill>
                <a:effectLst/>
                <a:latin typeface="Meiryo UI" panose="020B0604030504040204" pitchFamily="50" charset="-128"/>
                <a:ea typeface="Meiryo UI" panose="020B0604030504040204" pitchFamily="50" charset="-128"/>
              </a:rPr>
              <a:t>のネットワーク構造は、２つのネットワークから構成され、</a:t>
            </a:r>
            <a:endParaRPr lang="en-US" altLang="ja-JP" sz="2800" b="0" i="0" dirty="0">
              <a:solidFill>
                <a:schemeClr val="bg1">
                  <a:lumMod val="65000"/>
                  <a:lumOff val="35000"/>
                </a:schemeClr>
              </a:solidFill>
              <a:effectLst/>
              <a:latin typeface="Meiryo UI" panose="020B0604030504040204" pitchFamily="50" charset="-128"/>
              <a:ea typeface="Meiryo UI" panose="020B0604030504040204" pitchFamily="50" charset="-128"/>
            </a:endParaRPr>
          </a:p>
          <a:p>
            <a:pPr lvl="2"/>
            <a:r>
              <a:rPr lang="ja-JP" altLang="en-US" sz="2800" b="0" i="0" dirty="0">
                <a:solidFill>
                  <a:schemeClr val="bg1">
                    <a:lumMod val="65000"/>
                    <a:lumOff val="35000"/>
                  </a:schemeClr>
                </a:solidFill>
                <a:effectLst/>
                <a:latin typeface="Meiryo UI" panose="020B0604030504040204" pitchFamily="50" charset="-128"/>
                <a:ea typeface="Meiryo UI" panose="020B0604030504040204" pitchFamily="50" charset="-128"/>
              </a:rPr>
              <a:t>互いに</a:t>
            </a:r>
            <a:r>
              <a:rPr lang="ja-JP" altLang="en-US" sz="2800" b="1" i="0" dirty="0">
                <a:solidFill>
                  <a:schemeClr val="bg1">
                    <a:lumMod val="65000"/>
                    <a:lumOff val="35000"/>
                  </a:schemeClr>
                </a:solidFill>
                <a:effectLst/>
                <a:latin typeface="Meiryo UI" panose="020B0604030504040204" pitchFamily="50" charset="-128"/>
                <a:ea typeface="Meiryo UI" panose="020B0604030504040204" pitchFamily="50" charset="-128"/>
              </a:rPr>
              <a:t>競い合わせることで画像の精度を高めていく</a:t>
            </a:r>
            <a:r>
              <a:rPr lang="en-US" altLang="ja-JP" sz="2800" b="0" i="0" dirty="0">
                <a:solidFill>
                  <a:schemeClr val="bg1">
                    <a:lumMod val="65000"/>
                    <a:lumOff val="35000"/>
                  </a:schemeClr>
                </a:solidFill>
                <a:effectLst/>
                <a:latin typeface="Meiryo UI" panose="020B0604030504040204" pitchFamily="50" charset="-128"/>
                <a:ea typeface="Meiryo UI" panose="020B0604030504040204" pitchFamily="50" charset="-128"/>
              </a:rPr>
              <a:t>AI</a:t>
            </a:r>
            <a:r>
              <a:rPr lang="ja-JP" altLang="en-US" sz="2800" b="0" i="0" dirty="0">
                <a:solidFill>
                  <a:schemeClr val="bg1">
                    <a:lumMod val="65000"/>
                    <a:lumOff val="35000"/>
                  </a:schemeClr>
                </a:solidFill>
                <a:effectLst/>
                <a:latin typeface="Meiryo UI" panose="020B0604030504040204" pitchFamily="50" charset="-128"/>
                <a:ea typeface="Meiryo UI" panose="020B0604030504040204" pitchFamily="50" charset="-128"/>
              </a:rPr>
              <a:t>モデル。</a:t>
            </a:r>
            <a:endParaRPr lang="en-US" altLang="ja-JP" sz="2800" b="0" i="0" dirty="0">
              <a:solidFill>
                <a:schemeClr val="bg1">
                  <a:lumMod val="65000"/>
                  <a:lumOff val="35000"/>
                </a:schemeClr>
              </a:solidFill>
              <a:effectLst/>
              <a:latin typeface="Meiryo UI" panose="020B0604030504040204" pitchFamily="50" charset="-128"/>
              <a:ea typeface="Meiryo UI" panose="020B0604030504040204" pitchFamily="50" charset="-128"/>
            </a:endParaRPr>
          </a:p>
        </p:txBody>
      </p:sp>
      <p:pic>
        <p:nvPicPr>
          <p:cNvPr id="11" name="図 10" descr="黒い背景と白い文字のロゴ&#10;&#10;自動的に生成された説明">
            <a:extLst>
              <a:ext uri="{FF2B5EF4-FFF2-40B4-BE49-F238E27FC236}">
                <a16:creationId xmlns:a16="http://schemas.microsoft.com/office/drawing/2014/main" id="{C79E745C-03E4-4D01-8A39-C3FD873645F3}"/>
              </a:ext>
            </a:extLst>
          </p:cNvPr>
          <p:cNvPicPr>
            <a:picLocks noChangeAspect="1"/>
          </p:cNvPicPr>
          <p:nvPr/>
        </p:nvPicPr>
        <p:blipFill>
          <a:blip r:embed="rId2"/>
          <a:stretch>
            <a:fillRect/>
          </a:stretch>
        </p:blipFill>
        <p:spPr>
          <a:xfrm>
            <a:off x="1735861" y="4297150"/>
            <a:ext cx="1398494" cy="1840124"/>
          </a:xfrm>
          <a:prstGeom prst="rect">
            <a:avLst/>
          </a:prstGeom>
        </p:spPr>
      </p:pic>
      <p:sp>
        <p:nvSpPr>
          <p:cNvPr id="14" name="テキスト ボックス 13">
            <a:extLst>
              <a:ext uri="{FF2B5EF4-FFF2-40B4-BE49-F238E27FC236}">
                <a16:creationId xmlns:a16="http://schemas.microsoft.com/office/drawing/2014/main" id="{A67DEC39-4BEA-410B-A52F-1E446319F5A9}"/>
              </a:ext>
            </a:extLst>
          </p:cNvPr>
          <p:cNvSpPr txBox="1"/>
          <p:nvPr/>
        </p:nvSpPr>
        <p:spPr>
          <a:xfrm>
            <a:off x="940314" y="6141910"/>
            <a:ext cx="2841812" cy="646331"/>
          </a:xfrm>
          <a:prstGeom prst="rect">
            <a:avLst/>
          </a:prstGeom>
          <a:noFill/>
        </p:spPr>
        <p:txBody>
          <a:bodyPr wrap="square" rtlCol="0">
            <a:spAutoFit/>
          </a:bodyPr>
          <a:lstStyle/>
          <a:p>
            <a:pPr lvl="1"/>
            <a:r>
              <a:rPr lang="ja-JP" altLang="en-US" sz="1800" b="0" i="0" dirty="0">
                <a:solidFill>
                  <a:schemeClr val="bg1"/>
                </a:solidFill>
                <a:effectLst/>
                <a:latin typeface="Meiryo UI" panose="020B0604030504040204" pitchFamily="50" charset="-128"/>
                <a:ea typeface="Meiryo UI" panose="020B0604030504040204" pitchFamily="50" charset="-128"/>
              </a:rPr>
              <a:t>偽物を作り出す悪人</a:t>
            </a:r>
            <a:endParaRPr lang="en-US" altLang="ja-JP" sz="1800" b="0" i="0" dirty="0">
              <a:solidFill>
                <a:schemeClr val="bg1"/>
              </a:solidFill>
              <a:effectLst/>
              <a:latin typeface="Meiryo UI" panose="020B0604030504040204" pitchFamily="50" charset="-128"/>
              <a:ea typeface="Meiryo UI" panose="020B0604030504040204" pitchFamily="50" charset="-128"/>
            </a:endParaRPr>
          </a:p>
          <a:p>
            <a:pPr lvl="1"/>
            <a:r>
              <a:rPr lang="ja-JP" altLang="en-US" sz="1800" b="1" i="0" dirty="0">
                <a:solidFill>
                  <a:schemeClr val="bg1"/>
                </a:solidFill>
                <a:effectLst/>
                <a:latin typeface="Meiryo UI" panose="020B0604030504040204" pitchFamily="50" charset="-128"/>
                <a:ea typeface="Meiryo UI" panose="020B0604030504040204" pitchFamily="50" charset="-128"/>
              </a:rPr>
              <a:t>（</a:t>
            </a:r>
            <a:r>
              <a:rPr lang="en-US" altLang="ja-JP" sz="1800" b="1" i="0" dirty="0">
                <a:solidFill>
                  <a:schemeClr val="bg1"/>
                </a:solidFill>
                <a:effectLst/>
                <a:latin typeface="Meiryo UI" panose="020B0604030504040204" pitchFamily="50" charset="-128"/>
                <a:ea typeface="Meiryo UI" panose="020B0604030504040204" pitchFamily="50" charset="-128"/>
              </a:rPr>
              <a:t>Generator</a:t>
            </a:r>
            <a:r>
              <a:rPr lang="ja-JP" altLang="en-US" sz="1800" b="1" i="0" dirty="0">
                <a:solidFill>
                  <a:schemeClr val="bg1"/>
                </a:solidFill>
                <a:effectLst/>
                <a:latin typeface="Meiryo UI" panose="020B0604030504040204" pitchFamily="50" charset="-128"/>
                <a:ea typeface="Meiryo UI" panose="020B0604030504040204" pitchFamily="50" charset="-128"/>
              </a:rPr>
              <a:t>）　　</a:t>
            </a:r>
            <a:endParaRPr kumimoji="1" lang="ja-JP" altLang="en-US" b="1" dirty="0"/>
          </a:p>
        </p:txBody>
      </p:sp>
      <p:sp>
        <p:nvSpPr>
          <p:cNvPr id="15" name="テキスト ボックス 14">
            <a:extLst>
              <a:ext uri="{FF2B5EF4-FFF2-40B4-BE49-F238E27FC236}">
                <a16:creationId xmlns:a16="http://schemas.microsoft.com/office/drawing/2014/main" id="{1467E05C-A952-4C50-8961-BD105B2E0432}"/>
              </a:ext>
            </a:extLst>
          </p:cNvPr>
          <p:cNvSpPr txBox="1"/>
          <p:nvPr/>
        </p:nvSpPr>
        <p:spPr>
          <a:xfrm>
            <a:off x="5598247" y="6185811"/>
            <a:ext cx="3657598" cy="646331"/>
          </a:xfrm>
          <a:prstGeom prst="rect">
            <a:avLst/>
          </a:prstGeom>
          <a:noFill/>
        </p:spPr>
        <p:txBody>
          <a:bodyPr wrap="square" rtlCol="0">
            <a:spAutoFit/>
          </a:bodyPr>
          <a:lstStyle/>
          <a:p>
            <a:pPr lvl="1"/>
            <a:r>
              <a:rPr lang="ja-JP" altLang="en-US" sz="1800" b="0" i="0" dirty="0">
                <a:solidFill>
                  <a:schemeClr val="bg1"/>
                </a:solidFill>
                <a:effectLst/>
                <a:latin typeface="Meiryo UI" panose="020B0604030504040204" pitchFamily="50" charset="-128"/>
                <a:ea typeface="Meiryo UI" panose="020B0604030504040204" pitchFamily="50" charset="-128"/>
              </a:rPr>
              <a:t>本物かどうか見破る鑑定人</a:t>
            </a:r>
            <a:r>
              <a:rPr lang="ja-JP" altLang="en-US" sz="1800" b="1" i="0" dirty="0">
                <a:solidFill>
                  <a:schemeClr val="bg1"/>
                </a:solidFill>
                <a:effectLst/>
                <a:latin typeface="Meiryo UI" panose="020B0604030504040204" pitchFamily="50" charset="-128"/>
                <a:ea typeface="Meiryo UI" panose="020B0604030504040204" pitchFamily="50" charset="-128"/>
              </a:rPr>
              <a:t>（</a:t>
            </a:r>
            <a:r>
              <a:rPr lang="en-US" altLang="ja-JP" sz="1800" b="1" i="0" dirty="0">
                <a:solidFill>
                  <a:schemeClr val="bg1"/>
                </a:solidFill>
                <a:effectLst/>
                <a:latin typeface="Meiryo UI" panose="020B0604030504040204" pitchFamily="50" charset="-128"/>
                <a:ea typeface="Meiryo UI" panose="020B0604030504040204" pitchFamily="50" charset="-128"/>
              </a:rPr>
              <a:t>Discriminator</a:t>
            </a:r>
            <a:r>
              <a:rPr lang="ja-JP" altLang="en-US" sz="1800" b="1" i="0" dirty="0">
                <a:solidFill>
                  <a:schemeClr val="bg1"/>
                </a:solidFill>
                <a:effectLst/>
                <a:latin typeface="Meiryo UI" panose="020B0604030504040204" pitchFamily="50" charset="-128"/>
                <a:ea typeface="Meiryo UI" panose="020B0604030504040204" pitchFamily="50" charset="-128"/>
              </a:rPr>
              <a:t>）</a:t>
            </a:r>
            <a:endParaRPr lang="en-US" altLang="ja-JP" sz="1800" b="1" i="0" dirty="0">
              <a:solidFill>
                <a:schemeClr val="bg1"/>
              </a:solidFill>
              <a:effectLst/>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B98F0827-4F98-48F2-9BB0-C729F2A1F277}"/>
              </a:ext>
            </a:extLst>
          </p:cNvPr>
          <p:cNvSpPr txBox="1"/>
          <p:nvPr/>
        </p:nvSpPr>
        <p:spPr>
          <a:xfrm>
            <a:off x="7160303" y="4929635"/>
            <a:ext cx="4858872" cy="1015663"/>
          </a:xfrm>
          <a:prstGeom prst="rect">
            <a:avLst/>
          </a:prstGeom>
          <a:noFill/>
        </p:spPr>
        <p:txBody>
          <a:bodyPr wrap="square" lIns="0" tIns="0" rIns="0" bIns="0" rtlCol="0">
            <a:spAutoFit/>
          </a:bodyPr>
          <a:lstStyle/>
          <a:p>
            <a:pPr lvl="2" algn="ctr"/>
            <a:r>
              <a:rPr lang="ja-JP" altLang="en-US" sz="2400" b="0" i="0" dirty="0">
                <a:solidFill>
                  <a:srgbClr val="002060"/>
                </a:solidFill>
                <a:effectLst/>
                <a:latin typeface="Meiryo UI" panose="020B0604030504040204" pitchFamily="50" charset="-128"/>
                <a:ea typeface="Meiryo UI" panose="020B0604030504040204" pitchFamily="50" charset="-128"/>
              </a:rPr>
              <a:t>競争させるような形で学習。</a:t>
            </a:r>
            <a:endParaRPr lang="en-US" altLang="ja-JP" sz="2400" b="0" i="0" dirty="0">
              <a:solidFill>
                <a:srgbClr val="002060"/>
              </a:solidFill>
              <a:effectLst/>
              <a:latin typeface="Meiryo UI" panose="020B0604030504040204" pitchFamily="50" charset="-128"/>
              <a:ea typeface="Meiryo UI" panose="020B0604030504040204" pitchFamily="50" charset="-128"/>
            </a:endParaRPr>
          </a:p>
          <a:p>
            <a:pPr lvl="2" algn="ctr"/>
            <a:r>
              <a:rPr lang="ja-JP" altLang="en-US" sz="2400" b="0" i="0" dirty="0">
                <a:solidFill>
                  <a:srgbClr val="002060"/>
                </a:solidFill>
                <a:effectLst/>
                <a:latin typeface="Meiryo UI" panose="020B0604030504040204" pitchFamily="50" charset="-128"/>
                <a:ea typeface="Meiryo UI" panose="020B0604030504040204" pitchFamily="50" charset="-128"/>
              </a:rPr>
              <a:t>⇒　そのため「敵対的」と命名</a:t>
            </a:r>
            <a:endParaRPr lang="en-US" altLang="ja-JP" sz="2400" dirty="0">
              <a:solidFill>
                <a:srgbClr val="002060"/>
              </a:solidFill>
              <a:latin typeface="Meiryo UI" panose="020B0604030504040204" pitchFamily="50" charset="-128"/>
              <a:ea typeface="Meiryo UI" panose="020B0604030504040204" pitchFamily="50" charset="-128"/>
            </a:endParaRPr>
          </a:p>
          <a:p>
            <a:pPr lvl="1" algn="ctr"/>
            <a:endParaRPr kumimoji="1" lang="ja-JP" altLang="en-US" dirty="0"/>
          </a:p>
        </p:txBody>
      </p:sp>
      <p:pic>
        <p:nvPicPr>
          <p:cNvPr id="5" name="図 4">
            <a:extLst>
              <a:ext uri="{FF2B5EF4-FFF2-40B4-BE49-F238E27FC236}">
                <a16:creationId xmlns:a16="http://schemas.microsoft.com/office/drawing/2014/main" id="{C845B8D3-7673-4715-AEE7-7821B6AC2141}"/>
              </a:ext>
            </a:extLst>
          </p:cNvPr>
          <p:cNvPicPr>
            <a:picLocks noChangeAspect="1"/>
          </p:cNvPicPr>
          <p:nvPr/>
        </p:nvPicPr>
        <p:blipFill>
          <a:blip r:embed="rId3"/>
          <a:stretch>
            <a:fillRect/>
          </a:stretch>
        </p:blipFill>
        <p:spPr>
          <a:xfrm>
            <a:off x="3217969" y="4239492"/>
            <a:ext cx="2434616" cy="2286860"/>
          </a:xfrm>
          <a:prstGeom prst="rect">
            <a:avLst/>
          </a:prstGeom>
        </p:spPr>
      </p:pic>
      <p:pic>
        <p:nvPicPr>
          <p:cNvPr id="8" name="図 7" descr="グラフィカル ユーザー インターフェイス&#10;&#10;自動的に生成された説明">
            <a:extLst>
              <a:ext uri="{FF2B5EF4-FFF2-40B4-BE49-F238E27FC236}">
                <a16:creationId xmlns:a16="http://schemas.microsoft.com/office/drawing/2014/main" id="{97B9264E-E4AE-4FB3-B5E8-1FC95687B566}"/>
              </a:ext>
            </a:extLst>
          </p:cNvPr>
          <p:cNvPicPr>
            <a:picLocks noChangeAspect="1"/>
          </p:cNvPicPr>
          <p:nvPr/>
        </p:nvPicPr>
        <p:blipFill rotWithShape="1">
          <a:blip r:embed="rId4"/>
          <a:srcRect l="54379" t="24092" r="862" b="36925"/>
          <a:stretch/>
        </p:blipFill>
        <p:spPr>
          <a:xfrm rot="19558987">
            <a:off x="3258433" y="5301968"/>
            <a:ext cx="1064099" cy="926796"/>
          </a:xfrm>
          <a:prstGeom prst="ellipse">
            <a:avLst/>
          </a:prstGeom>
          <a:ln>
            <a:noFill/>
          </a:ln>
          <a:effectLst>
            <a:softEdge rad="112500"/>
          </a:effectLst>
        </p:spPr>
      </p:pic>
      <p:pic>
        <p:nvPicPr>
          <p:cNvPr id="13" name="図 12">
            <a:extLst>
              <a:ext uri="{FF2B5EF4-FFF2-40B4-BE49-F238E27FC236}">
                <a16:creationId xmlns:a16="http://schemas.microsoft.com/office/drawing/2014/main" id="{939EEDC8-DBB9-458B-B43D-EB91645C408E}"/>
              </a:ext>
            </a:extLst>
          </p:cNvPr>
          <p:cNvPicPr>
            <a:picLocks noChangeAspect="1"/>
          </p:cNvPicPr>
          <p:nvPr/>
        </p:nvPicPr>
        <p:blipFill>
          <a:blip r:embed="rId5"/>
          <a:stretch>
            <a:fillRect/>
          </a:stretch>
        </p:blipFill>
        <p:spPr>
          <a:xfrm>
            <a:off x="6151337" y="4186172"/>
            <a:ext cx="2235564" cy="2031879"/>
          </a:xfrm>
          <a:prstGeom prst="rect">
            <a:avLst/>
          </a:prstGeom>
        </p:spPr>
      </p:pic>
      <p:pic>
        <p:nvPicPr>
          <p:cNvPr id="10" name="図 9" descr="コンピューターの画面&#10;&#10;中程度の精度で自動的に生成された説明">
            <a:extLst>
              <a:ext uri="{FF2B5EF4-FFF2-40B4-BE49-F238E27FC236}">
                <a16:creationId xmlns:a16="http://schemas.microsoft.com/office/drawing/2014/main" id="{95077A29-6848-4E7C-8C40-14024461CFD7}"/>
              </a:ext>
            </a:extLst>
          </p:cNvPr>
          <p:cNvPicPr>
            <a:picLocks noChangeAspect="1"/>
          </p:cNvPicPr>
          <p:nvPr/>
        </p:nvPicPr>
        <p:blipFill>
          <a:blip r:embed="rId6"/>
          <a:stretch>
            <a:fillRect/>
          </a:stretch>
        </p:blipFill>
        <p:spPr>
          <a:xfrm>
            <a:off x="6581980" y="5391930"/>
            <a:ext cx="1346774" cy="853846"/>
          </a:xfrm>
          <a:prstGeom prst="rect">
            <a:avLst/>
          </a:prstGeom>
        </p:spPr>
      </p:pic>
      <p:pic>
        <p:nvPicPr>
          <p:cNvPr id="17" name="図 16">
            <a:extLst>
              <a:ext uri="{FF2B5EF4-FFF2-40B4-BE49-F238E27FC236}">
                <a16:creationId xmlns:a16="http://schemas.microsoft.com/office/drawing/2014/main" id="{281F3ED0-F1F9-4EC3-ABB3-C1B8CD34059D}"/>
              </a:ext>
            </a:extLst>
          </p:cNvPr>
          <p:cNvPicPr>
            <a:picLocks noChangeAspect="1"/>
          </p:cNvPicPr>
          <p:nvPr/>
        </p:nvPicPr>
        <p:blipFill rotWithShape="1">
          <a:blip r:embed="rId3"/>
          <a:srcRect l="20842" t="54438" r="18584"/>
          <a:stretch/>
        </p:blipFill>
        <p:spPr>
          <a:xfrm>
            <a:off x="6849854" y="5411111"/>
            <a:ext cx="807088" cy="634835"/>
          </a:xfrm>
          <a:prstGeom prst="rect">
            <a:avLst/>
          </a:prstGeom>
        </p:spPr>
      </p:pic>
      <p:pic>
        <p:nvPicPr>
          <p:cNvPr id="19" name="図 18" descr="ロゴ, アイコン&#10;&#10;自動的に生成された説明">
            <a:extLst>
              <a:ext uri="{FF2B5EF4-FFF2-40B4-BE49-F238E27FC236}">
                <a16:creationId xmlns:a16="http://schemas.microsoft.com/office/drawing/2014/main" id="{00B2E765-961B-4F91-B9C1-6F2AEB94D300}"/>
              </a:ext>
            </a:extLst>
          </p:cNvPr>
          <p:cNvPicPr>
            <a:picLocks noChangeAspect="1"/>
          </p:cNvPicPr>
          <p:nvPr/>
        </p:nvPicPr>
        <p:blipFill>
          <a:blip r:embed="rId7"/>
          <a:stretch>
            <a:fillRect/>
          </a:stretch>
        </p:blipFill>
        <p:spPr>
          <a:xfrm>
            <a:off x="5199618" y="4868555"/>
            <a:ext cx="1383846" cy="1126429"/>
          </a:xfrm>
          <a:prstGeom prst="rect">
            <a:avLst/>
          </a:prstGeom>
        </p:spPr>
      </p:pic>
      <p:sp>
        <p:nvSpPr>
          <p:cNvPr id="20" name="テキスト ボックス 19">
            <a:extLst>
              <a:ext uri="{FF2B5EF4-FFF2-40B4-BE49-F238E27FC236}">
                <a16:creationId xmlns:a16="http://schemas.microsoft.com/office/drawing/2014/main" id="{2837C6A9-2AB4-4D02-8938-40AEEA3130D9}"/>
              </a:ext>
            </a:extLst>
          </p:cNvPr>
          <p:cNvSpPr txBox="1"/>
          <p:nvPr/>
        </p:nvSpPr>
        <p:spPr>
          <a:xfrm>
            <a:off x="1735861" y="3198578"/>
            <a:ext cx="6849853" cy="461665"/>
          </a:xfrm>
          <a:prstGeom prst="rect">
            <a:avLst/>
          </a:prstGeom>
          <a:noFill/>
        </p:spPr>
        <p:txBody>
          <a:bodyPr wrap="square" rtlCol="0">
            <a:spAutoFit/>
          </a:bodyPr>
          <a:lstStyle/>
          <a:p>
            <a:pPr lvl="2"/>
            <a:r>
              <a:rPr lang="ja-JP" altLang="en-US" sz="2400" dirty="0">
                <a:solidFill>
                  <a:schemeClr val="bg1">
                    <a:lumMod val="85000"/>
                    <a:lumOff val="15000"/>
                  </a:schemeClr>
                </a:solidFill>
                <a:latin typeface="Meiryo UI" panose="020B0604030504040204" pitchFamily="50" charset="-128"/>
                <a:ea typeface="Meiryo UI" panose="020B0604030504040204" pitchFamily="50" charset="-128"/>
              </a:rPr>
              <a:t>・　</a:t>
            </a:r>
            <a:r>
              <a:rPr lang="en-US" altLang="ja-JP" sz="2400" b="1" i="0" dirty="0">
                <a:solidFill>
                  <a:schemeClr val="bg1">
                    <a:lumMod val="85000"/>
                    <a:lumOff val="15000"/>
                  </a:schemeClr>
                </a:solidFill>
                <a:effectLst/>
                <a:latin typeface="Meiryo UI" panose="020B0604030504040204" pitchFamily="50" charset="-128"/>
                <a:ea typeface="Meiryo UI" panose="020B0604030504040204" pitchFamily="50" charset="-128"/>
              </a:rPr>
              <a:t>Generator</a:t>
            </a:r>
            <a:r>
              <a:rPr lang="ja-JP" altLang="en-US" sz="2400" b="0" i="0" dirty="0">
                <a:solidFill>
                  <a:schemeClr val="bg1">
                    <a:lumMod val="85000"/>
                    <a:lumOff val="15000"/>
                  </a:schemeClr>
                </a:solidFill>
                <a:effectLst/>
                <a:latin typeface="Meiryo UI" panose="020B0604030504040204" pitchFamily="50" charset="-128"/>
                <a:ea typeface="Meiryo UI" panose="020B0604030504040204" pitchFamily="50" charset="-128"/>
              </a:rPr>
              <a:t>（画像生成ネットワーク）</a:t>
            </a:r>
            <a:endParaRPr lang="en-US" altLang="ja-JP" sz="2400" b="0" i="0" dirty="0">
              <a:solidFill>
                <a:schemeClr val="bg1">
                  <a:lumMod val="85000"/>
                  <a:lumOff val="15000"/>
                </a:schemeClr>
              </a:solidFill>
              <a:effectLst/>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9FD98CB8-14F2-419C-95E1-E62B04D128FD}"/>
              </a:ext>
            </a:extLst>
          </p:cNvPr>
          <p:cNvSpPr txBox="1"/>
          <p:nvPr/>
        </p:nvSpPr>
        <p:spPr>
          <a:xfrm>
            <a:off x="1735861" y="3668969"/>
            <a:ext cx="7583844" cy="461665"/>
          </a:xfrm>
          <a:prstGeom prst="rect">
            <a:avLst/>
          </a:prstGeom>
          <a:noFill/>
        </p:spPr>
        <p:txBody>
          <a:bodyPr wrap="square" rtlCol="0">
            <a:spAutoFit/>
          </a:bodyPr>
          <a:lstStyle/>
          <a:p>
            <a:pPr lvl="2"/>
            <a:r>
              <a:rPr lang="ja-JP" altLang="en-US" sz="2400" dirty="0">
                <a:solidFill>
                  <a:schemeClr val="bg1">
                    <a:lumMod val="75000"/>
                    <a:lumOff val="25000"/>
                  </a:schemeClr>
                </a:solidFill>
                <a:latin typeface="Meiryo UI" panose="020B0604030504040204" pitchFamily="50" charset="-128"/>
                <a:ea typeface="Meiryo UI" panose="020B0604030504040204" pitchFamily="50" charset="-128"/>
              </a:rPr>
              <a:t>・　</a:t>
            </a:r>
            <a:r>
              <a:rPr lang="en-US" altLang="ja-JP" sz="2400" b="1" i="0" dirty="0">
                <a:solidFill>
                  <a:schemeClr val="bg1">
                    <a:lumMod val="75000"/>
                    <a:lumOff val="25000"/>
                  </a:schemeClr>
                </a:solidFill>
                <a:effectLst/>
                <a:latin typeface="Meiryo UI" panose="020B0604030504040204" pitchFamily="50" charset="-128"/>
                <a:ea typeface="Meiryo UI" panose="020B0604030504040204" pitchFamily="50" charset="-128"/>
              </a:rPr>
              <a:t>Discriminator</a:t>
            </a:r>
            <a:r>
              <a:rPr lang="ja-JP" altLang="en-US" sz="2400" b="0" i="0" dirty="0">
                <a:solidFill>
                  <a:schemeClr val="bg1">
                    <a:lumMod val="75000"/>
                    <a:lumOff val="25000"/>
                  </a:schemeClr>
                </a:solidFill>
                <a:effectLst/>
                <a:latin typeface="Meiryo UI" panose="020B0604030504040204" pitchFamily="50" charset="-128"/>
                <a:ea typeface="Meiryo UI" panose="020B0604030504040204" pitchFamily="50" charset="-128"/>
              </a:rPr>
              <a:t>（画像識別ネットワーク）</a:t>
            </a:r>
            <a:endParaRPr lang="en-US" altLang="ja-JP" sz="2400" b="0" i="0" dirty="0">
              <a:solidFill>
                <a:schemeClr val="bg1">
                  <a:lumMod val="75000"/>
                  <a:lumOff val="25000"/>
                </a:schemeClr>
              </a:solidFill>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2454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1000"/>
                                        <p:tgtEl>
                                          <p:spTgt spid="20"/>
                                        </p:tgtEl>
                                      </p:cBhvr>
                                    </p:animEffect>
                                    <p:anim calcmode="lin" valueType="num">
                                      <p:cBhvr>
                                        <p:cTn id="33" dur="1000" fill="hold"/>
                                        <p:tgtEl>
                                          <p:spTgt spid="20"/>
                                        </p:tgtEl>
                                        <p:attrNameLst>
                                          <p:attrName>ppt_x</p:attrName>
                                        </p:attrNameLst>
                                      </p:cBhvr>
                                      <p:tavLst>
                                        <p:tav tm="0">
                                          <p:val>
                                            <p:strVal val="#ppt_x"/>
                                          </p:val>
                                        </p:tav>
                                        <p:tav tm="100000">
                                          <p:val>
                                            <p:strVal val="#ppt_x"/>
                                          </p:val>
                                        </p:tav>
                                      </p:tavLst>
                                    </p:anim>
                                    <p:anim calcmode="lin" valueType="num">
                                      <p:cBhvr>
                                        <p:cTn id="3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000"/>
                                        <p:tgtEl>
                                          <p:spTgt spid="13"/>
                                        </p:tgtEl>
                                      </p:cBhvr>
                                    </p:animEffect>
                                    <p:anim calcmode="lin" valueType="num">
                                      <p:cBhvr>
                                        <p:cTn id="40" dur="1000" fill="hold"/>
                                        <p:tgtEl>
                                          <p:spTgt spid="13"/>
                                        </p:tgtEl>
                                        <p:attrNameLst>
                                          <p:attrName>ppt_x</p:attrName>
                                        </p:attrNameLst>
                                      </p:cBhvr>
                                      <p:tavLst>
                                        <p:tav tm="0">
                                          <p:val>
                                            <p:strVal val="#ppt_x"/>
                                          </p:val>
                                        </p:tav>
                                        <p:tav tm="100000">
                                          <p:val>
                                            <p:strVal val="#ppt_x"/>
                                          </p:val>
                                        </p:tav>
                                      </p:tavLst>
                                    </p:anim>
                                    <p:anim calcmode="lin" valueType="num">
                                      <p:cBhvr>
                                        <p:cTn id="41" dur="1000" fill="hold"/>
                                        <p:tgtEl>
                                          <p:spTgt spid="13"/>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1000"/>
                                        <p:tgtEl>
                                          <p:spTgt spid="10"/>
                                        </p:tgtEl>
                                      </p:cBhvr>
                                    </p:animEffect>
                                    <p:anim calcmode="lin" valueType="num">
                                      <p:cBhvr>
                                        <p:cTn id="45" dur="1000" fill="hold"/>
                                        <p:tgtEl>
                                          <p:spTgt spid="10"/>
                                        </p:tgtEl>
                                        <p:attrNameLst>
                                          <p:attrName>ppt_x</p:attrName>
                                        </p:attrNameLst>
                                      </p:cBhvr>
                                      <p:tavLst>
                                        <p:tav tm="0">
                                          <p:val>
                                            <p:strVal val="#ppt_x"/>
                                          </p:val>
                                        </p:tav>
                                        <p:tav tm="100000">
                                          <p:val>
                                            <p:strVal val="#ppt_x"/>
                                          </p:val>
                                        </p:tav>
                                      </p:tavLst>
                                    </p:anim>
                                    <p:anim calcmode="lin" valueType="num">
                                      <p:cBhvr>
                                        <p:cTn id="46" dur="1000" fill="hold"/>
                                        <p:tgtEl>
                                          <p:spTgt spid="10"/>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1000"/>
                                        <p:tgtEl>
                                          <p:spTgt spid="17"/>
                                        </p:tgtEl>
                                      </p:cBhvr>
                                    </p:animEffect>
                                    <p:anim calcmode="lin" valueType="num">
                                      <p:cBhvr>
                                        <p:cTn id="50" dur="1000" fill="hold"/>
                                        <p:tgtEl>
                                          <p:spTgt spid="17"/>
                                        </p:tgtEl>
                                        <p:attrNameLst>
                                          <p:attrName>ppt_x</p:attrName>
                                        </p:attrNameLst>
                                      </p:cBhvr>
                                      <p:tavLst>
                                        <p:tav tm="0">
                                          <p:val>
                                            <p:strVal val="#ppt_x"/>
                                          </p:val>
                                        </p:tav>
                                        <p:tav tm="100000">
                                          <p:val>
                                            <p:strVal val="#ppt_x"/>
                                          </p:val>
                                        </p:tav>
                                      </p:tavLst>
                                    </p:anim>
                                    <p:anim calcmode="lin" valueType="num">
                                      <p:cBhvr>
                                        <p:cTn id="51" dur="1000" fill="hold"/>
                                        <p:tgtEl>
                                          <p:spTgt spid="17"/>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1000"/>
                                        <p:tgtEl>
                                          <p:spTgt spid="15"/>
                                        </p:tgtEl>
                                      </p:cBhvr>
                                    </p:animEffect>
                                    <p:anim calcmode="lin" valueType="num">
                                      <p:cBhvr>
                                        <p:cTn id="55" dur="1000" fill="hold"/>
                                        <p:tgtEl>
                                          <p:spTgt spid="15"/>
                                        </p:tgtEl>
                                        <p:attrNameLst>
                                          <p:attrName>ppt_x</p:attrName>
                                        </p:attrNameLst>
                                      </p:cBhvr>
                                      <p:tavLst>
                                        <p:tav tm="0">
                                          <p:val>
                                            <p:strVal val="#ppt_x"/>
                                          </p:val>
                                        </p:tav>
                                        <p:tav tm="100000">
                                          <p:val>
                                            <p:strVal val="#ppt_x"/>
                                          </p:val>
                                        </p:tav>
                                      </p:tavLst>
                                    </p:anim>
                                    <p:anim calcmode="lin" valueType="num">
                                      <p:cBhvr>
                                        <p:cTn id="56" dur="1000" fill="hold"/>
                                        <p:tgtEl>
                                          <p:spTgt spid="15"/>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1000"/>
                                        <p:tgtEl>
                                          <p:spTgt spid="21"/>
                                        </p:tgtEl>
                                      </p:cBhvr>
                                    </p:animEffect>
                                    <p:anim calcmode="lin" valueType="num">
                                      <p:cBhvr>
                                        <p:cTn id="60" dur="1000" fill="hold"/>
                                        <p:tgtEl>
                                          <p:spTgt spid="21"/>
                                        </p:tgtEl>
                                        <p:attrNameLst>
                                          <p:attrName>ppt_x</p:attrName>
                                        </p:attrNameLst>
                                      </p:cBhvr>
                                      <p:tavLst>
                                        <p:tav tm="0">
                                          <p:val>
                                            <p:strVal val="#ppt_x"/>
                                          </p:val>
                                        </p:tav>
                                        <p:tav tm="100000">
                                          <p:val>
                                            <p:strVal val="#ppt_x"/>
                                          </p:val>
                                        </p:tav>
                                      </p:tavLst>
                                    </p:anim>
                                    <p:anim calcmode="lin" valueType="num">
                                      <p:cBhvr>
                                        <p:cTn id="61"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16"/>
                                        </p:tgtEl>
                                        <p:attrNameLst>
                                          <p:attrName>style.visibility</p:attrName>
                                        </p:attrNameLst>
                                      </p:cBhvr>
                                      <p:to>
                                        <p:strVal val="visible"/>
                                      </p:to>
                                    </p:set>
                                    <p:anim calcmode="lin" valueType="num">
                                      <p:cBhvr additive="base">
                                        <p:cTn id="66" dur="500" fill="hold"/>
                                        <p:tgtEl>
                                          <p:spTgt spid="16"/>
                                        </p:tgtEl>
                                        <p:attrNameLst>
                                          <p:attrName>ppt_x</p:attrName>
                                        </p:attrNameLst>
                                      </p:cBhvr>
                                      <p:tavLst>
                                        <p:tav tm="0">
                                          <p:val>
                                            <p:strVal val="#ppt_x"/>
                                          </p:val>
                                        </p:tav>
                                        <p:tav tm="100000">
                                          <p:val>
                                            <p:strVal val="#ppt_x"/>
                                          </p:val>
                                        </p:tav>
                                      </p:tavLst>
                                    </p:anim>
                                    <p:anim calcmode="lin" valueType="num">
                                      <p:cBhvr additive="base">
                                        <p:cTn id="67" dur="500" fill="hold"/>
                                        <p:tgtEl>
                                          <p:spTgt spid="16"/>
                                        </p:tgtEl>
                                        <p:attrNameLst>
                                          <p:attrName>ppt_y</p:attrName>
                                        </p:attrNameLst>
                                      </p:cBhvr>
                                      <p:tavLst>
                                        <p:tav tm="0">
                                          <p:val>
                                            <p:strVal val="1+#ppt_h/2"/>
                                          </p:val>
                                        </p:tav>
                                        <p:tav tm="100000">
                                          <p:val>
                                            <p:strVal val="#ppt_y"/>
                                          </p:val>
                                        </p:tav>
                                      </p:tavLst>
                                    </p:anim>
                                  </p:childTnLst>
                                </p:cTn>
                              </p:par>
                              <p:par>
                                <p:cTn id="68" presetID="2" presetClass="entr" presetSubtype="4" fill="hold" nodeType="withEffect">
                                  <p:stCondLst>
                                    <p:cond delay="0"/>
                                  </p:stCondLst>
                                  <p:childTnLst>
                                    <p:set>
                                      <p:cBhvr>
                                        <p:cTn id="69" dur="1" fill="hold">
                                          <p:stCondLst>
                                            <p:cond delay="0"/>
                                          </p:stCondLst>
                                        </p:cTn>
                                        <p:tgtEl>
                                          <p:spTgt spid="19"/>
                                        </p:tgtEl>
                                        <p:attrNameLst>
                                          <p:attrName>style.visibility</p:attrName>
                                        </p:attrNameLst>
                                      </p:cBhvr>
                                      <p:to>
                                        <p:strVal val="visible"/>
                                      </p:to>
                                    </p:set>
                                    <p:anim calcmode="lin" valueType="num">
                                      <p:cBhvr additive="base">
                                        <p:cTn id="70" dur="500" fill="hold"/>
                                        <p:tgtEl>
                                          <p:spTgt spid="19"/>
                                        </p:tgtEl>
                                        <p:attrNameLst>
                                          <p:attrName>ppt_x</p:attrName>
                                        </p:attrNameLst>
                                      </p:cBhvr>
                                      <p:tavLst>
                                        <p:tav tm="0">
                                          <p:val>
                                            <p:strVal val="#ppt_x"/>
                                          </p:val>
                                        </p:tav>
                                        <p:tav tm="100000">
                                          <p:val>
                                            <p:strVal val="#ppt_x"/>
                                          </p:val>
                                        </p:tav>
                                      </p:tavLst>
                                    </p:anim>
                                    <p:anim calcmode="lin" valueType="num">
                                      <p:cBhvr additive="base">
                                        <p:cTn id="7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p:bldP spid="15" grpId="0"/>
      <p:bldP spid="16" grpId="0"/>
      <p:bldP spid="20" grpId="0"/>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0DCA18-A2F4-4C39-AB87-86733262351A}"/>
              </a:ext>
            </a:extLst>
          </p:cNvPr>
          <p:cNvSpPr>
            <a:spLocks noGrp="1"/>
          </p:cNvSpPr>
          <p:nvPr>
            <p:ph type="title"/>
          </p:nvPr>
        </p:nvSpPr>
        <p:spPr/>
        <p:txBody>
          <a:bodyPr>
            <a:normAutofit/>
          </a:bodyPr>
          <a:lstStyle/>
          <a:p>
            <a:r>
              <a:rPr lang="ja-JP" altLang="en-US" sz="4400" dirty="0">
                <a:latin typeface="Meiryo UI" panose="020B0604030504040204" pitchFamily="50" charset="-128"/>
                <a:ea typeface="Meiryo UI" panose="020B0604030504040204" pitchFamily="50" charset="-128"/>
              </a:rPr>
              <a:t>卒 業 制 作</a:t>
            </a:r>
            <a:endParaRPr lang="en-US" altLang="ja-JP" sz="44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B190CC4E-B4F4-431C-A0D8-FB39555432BA}"/>
              </a:ext>
            </a:extLst>
          </p:cNvPr>
          <p:cNvSpPr txBox="1"/>
          <p:nvPr/>
        </p:nvSpPr>
        <p:spPr>
          <a:xfrm>
            <a:off x="944379" y="1761490"/>
            <a:ext cx="9811063" cy="4801314"/>
          </a:xfrm>
          <a:prstGeom prst="rect">
            <a:avLst/>
          </a:prstGeom>
          <a:noFill/>
        </p:spPr>
        <p:txBody>
          <a:bodyPr wrap="square" rtlCol="0">
            <a:spAutoFit/>
          </a:bodyPr>
          <a:lstStyle/>
          <a:p>
            <a:pPr algn="l">
              <a:spcAft>
                <a:spcPts val="1200"/>
              </a:spcAft>
            </a:pPr>
            <a:r>
              <a:rPr kumimoji="1" lang="ja-JP" altLang="en-US" sz="2800" b="1" u="sng" dirty="0">
                <a:solidFill>
                  <a:schemeClr val="bg1">
                    <a:lumMod val="65000"/>
                    <a:lumOff val="35000"/>
                  </a:schemeClr>
                </a:solidFill>
                <a:latin typeface="Meiryo UI" panose="020B0604030504040204" pitchFamily="50" charset="-128"/>
                <a:ea typeface="Meiryo UI" panose="020B0604030504040204" pitchFamily="50" charset="-128"/>
              </a:rPr>
              <a:t>概要</a:t>
            </a:r>
            <a:endParaRPr kumimoji="1" lang="en-US" altLang="ja-JP" sz="2800" b="1" dirty="0">
              <a:solidFill>
                <a:schemeClr val="bg1">
                  <a:lumMod val="65000"/>
                  <a:lumOff val="35000"/>
                </a:schemeClr>
              </a:solidFill>
              <a:latin typeface="Meiryo UI" panose="020B0604030504040204" pitchFamily="50" charset="-128"/>
              <a:ea typeface="Meiryo UI" panose="020B0604030504040204" pitchFamily="50" charset="-128"/>
            </a:endParaRPr>
          </a:p>
          <a:p>
            <a:pPr algn="l"/>
            <a:r>
              <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rPr>
              <a:t>	</a:t>
            </a:r>
            <a:r>
              <a:rPr kumimoji="1" lang="ja-JP" altLang="en-US" sz="2800" dirty="0">
                <a:solidFill>
                  <a:schemeClr val="bg1">
                    <a:lumMod val="65000"/>
                    <a:lumOff val="35000"/>
                  </a:schemeClr>
                </a:solidFill>
                <a:latin typeface="Meiryo UI" panose="020B0604030504040204" pitchFamily="50" charset="-128"/>
                <a:ea typeface="Meiryo UI" panose="020B0604030504040204" pitchFamily="50" charset="-128"/>
              </a:rPr>
              <a:t>　</a:t>
            </a:r>
            <a:endParaRPr kumimoji="1" lang="en-US" altLang="ja-JP" sz="2800" dirty="0">
              <a:solidFill>
                <a:schemeClr val="accent6"/>
              </a:solidFill>
              <a:latin typeface="Meiryo UI" panose="020B0604030504040204" pitchFamily="50" charset="-128"/>
              <a:ea typeface="Meiryo UI" panose="020B0604030504040204" pitchFamily="50" charset="-128"/>
            </a:endParaRPr>
          </a:p>
          <a:p>
            <a:pPr algn="l"/>
            <a:r>
              <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rPr>
              <a:t>	</a:t>
            </a:r>
          </a:p>
          <a:p>
            <a:pPr algn="l"/>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algn="l"/>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algn="l"/>
            <a:r>
              <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rPr>
              <a:t>	</a:t>
            </a:r>
          </a:p>
          <a:p>
            <a:endParaRPr kumimoji="1" lang="en-US" altLang="ja-JP" sz="2800" b="1" u="sng" dirty="0">
              <a:solidFill>
                <a:schemeClr val="bg1">
                  <a:lumMod val="65000"/>
                  <a:lumOff val="35000"/>
                </a:schemeClr>
              </a:solidFill>
              <a:latin typeface="Meiryo UI" panose="020B0604030504040204" pitchFamily="50" charset="-128"/>
              <a:ea typeface="Meiryo UI" panose="020B0604030504040204" pitchFamily="50" charset="-128"/>
            </a:endParaRPr>
          </a:p>
          <a:p>
            <a:pPr>
              <a:spcAft>
                <a:spcPts val="1200"/>
              </a:spcAft>
            </a:pPr>
            <a:r>
              <a:rPr kumimoji="1" lang="ja-JP" altLang="en-US" sz="2800" b="1" u="sng" dirty="0">
                <a:solidFill>
                  <a:schemeClr val="bg1">
                    <a:lumMod val="65000"/>
                    <a:lumOff val="35000"/>
                  </a:schemeClr>
                </a:solidFill>
                <a:latin typeface="Meiryo UI" panose="020B0604030504040204" pitchFamily="50" charset="-128"/>
                <a:ea typeface="Meiryo UI" panose="020B0604030504040204" pitchFamily="50" charset="-128"/>
              </a:rPr>
              <a:t>目的</a:t>
            </a:r>
            <a:endParaRPr kumimoji="1" lang="en-US" altLang="ja-JP" sz="2800" b="1" u="sng" dirty="0">
              <a:solidFill>
                <a:schemeClr val="bg1">
                  <a:lumMod val="65000"/>
                  <a:lumOff val="35000"/>
                </a:schemeClr>
              </a:solidFill>
              <a:latin typeface="Meiryo UI" panose="020B0604030504040204" pitchFamily="50" charset="-128"/>
              <a:ea typeface="Meiryo UI" panose="020B0604030504040204" pitchFamily="50" charset="-128"/>
            </a:endParaRPr>
          </a:p>
          <a:p>
            <a:pPr algn="l"/>
            <a:r>
              <a:rPr kumimoji="1" lang="en-US" altLang="ja-JP" sz="2800" b="1" dirty="0">
                <a:solidFill>
                  <a:schemeClr val="bg1">
                    <a:lumMod val="65000"/>
                    <a:lumOff val="35000"/>
                  </a:schemeClr>
                </a:solidFill>
                <a:latin typeface="Meiryo UI" panose="020B0604030504040204" pitchFamily="50" charset="-128"/>
                <a:ea typeface="Meiryo UI" panose="020B0604030504040204" pitchFamily="50" charset="-128"/>
              </a:rPr>
              <a:t>		</a:t>
            </a:r>
            <a:r>
              <a:rPr kumimoji="1" lang="ja-JP" altLang="en-US" sz="2400" dirty="0">
                <a:solidFill>
                  <a:schemeClr val="bg1">
                    <a:lumMod val="65000"/>
                    <a:lumOff val="35000"/>
                  </a:schemeClr>
                </a:solidFill>
                <a:latin typeface="Meiryo UI" panose="020B0604030504040204" pitchFamily="50" charset="-128"/>
                <a:ea typeface="Meiryo UI" panose="020B0604030504040204" pitchFamily="50" charset="-128"/>
              </a:rPr>
              <a:t>最新</a:t>
            </a:r>
            <a:r>
              <a:rPr kumimoji="1" lang="en-US" altLang="ja-JP" sz="2400" dirty="0">
                <a:solidFill>
                  <a:schemeClr val="bg1">
                    <a:lumMod val="65000"/>
                    <a:lumOff val="35000"/>
                  </a:schemeClr>
                </a:solidFill>
                <a:latin typeface="Meiryo UI" panose="020B0604030504040204" pitchFamily="50" charset="-128"/>
                <a:ea typeface="Meiryo UI" panose="020B0604030504040204" pitchFamily="50" charset="-128"/>
              </a:rPr>
              <a:t>AI</a:t>
            </a:r>
            <a:r>
              <a:rPr kumimoji="1" lang="ja-JP" altLang="en-US" sz="2400" dirty="0">
                <a:solidFill>
                  <a:schemeClr val="bg1">
                    <a:lumMod val="65000"/>
                    <a:lumOff val="35000"/>
                  </a:schemeClr>
                </a:solidFill>
                <a:latin typeface="Meiryo UI" panose="020B0604030504040204" pitchFamily="50" charset="-128"/>
                <a:ea typeface="Meiryo UI" panose="020B0604030504040204" pitchFamily="50" charset="-128"/>
              </a:rPr>
              <a:t>論文の技術を実装したアプリを作成し、みんなに遊んでもらう！</a:t>
            </a:r>
            <a:endParaRPr kumimoji="1" lang="en-US" altLang="ja-JP" sz="2400" dirty="0">
              <a:solidFill>
                <a:schemeClr val="bg1">
                  <a:lumMod val="65000"/>
                  <a:lumOff val="35000"/>
                </a:schemeClr>
              </a:solidFill>
              <a:latin typeface="Meiryo UI" panose="020B0604030504040204" pitchFamily="50" charset="-128"/>
              <a:ea typeface="Meiryo UI" panose="020B0604030504040204" pitchFamily="50" charset="-128"/>
            </a:endParaRPr>
          </a:p>
          <a:p>
            <a:pPr algn="l"/>
            <a:r>
              <a:rPr kumimoji="1" lang="en-US" altLang="ja-JP" sz="2400" dirty="0">
                <a:solidFill>
                  <a:schemeClr val="bg1">
                    <a:lumMod val="65000"/>
                    <a:lumOff val="35000"/>
                  </a:schemeClr>
                </a:solidFill>
                <a:latin typeface="Meiryo UI" panose="020B0604030504040204" pitchFamily="50" charset="-128"/>
                <a:ea typeface="Meiryo UI" panose="020B0604030504040204" pitchFamily="50" charset="-128"/>
              </a:rPr>
              <a:t>										</a:t>
            </a:r>
            <a:endParaRPr kumimoji="1" lang="ja-JP" altLang="en-US" sz="2800" dirty="0">
              <a:solidFill>
                <a:schemeClr val="bg1"/>
              </a:solidFill>
              <a:latin typeface="Meiryo UI" panose="020B0604030504040204" pitchFamily="50" charset="-128"/>
              <a:ea typeface="Meiryo UI" panose="020B0604030504040204" pitchFamily="50" charset="-128"/>
            </a:endParaRPr>
          </a:p>
        </p:txBody>
      </p:sp>
      <p:graphicFrame>
        <p:nvGraphicFramePr>
          <p:cNvPr id="7" name="表 8">
            <a:extLst>
              <a:ext uri="{FF2B5EF4-FFF2-40B4-BE49-F238E27FC236}">
                <a16:creationId xmlns:a16="http://schemas.microsoft.com/office/drawing/2014/main" id="{02418785-2ECF-4E43-987F-05A3D726A712}"/>
              </a:ext>
            </a:extLst>
          </p:cNvPr>
          <p:cNvGraphicFramePr>
            <a:graphicFrameLocks noGrp="1"/>
          </p:cNvGraphicFramePr>
          <p:nvPr>
            <p:extLst>
              <p:ext uri="{D42A27DB-BD31-4B8C-83A1-F6EECF244321}">
                <p14:modId xmlns:p14="http://schemas.microsoft.com/office/powerpoint/2010/main" val="3936964501"/>
              </p:ext>
            </p:extLst>
          </p:nvPr>
        </p:nvGraphicFramePr>
        <p:xfrm>
          <a:off x="1555773" y="2254870"/>
          <a:ext cx="9691848" cy="2676894"/>
        </p:xfrm>
        <a:graphic>
          <a:graphicData uri="http://schemas.openxmlformats.org/drawingml/2006/table">
            <a:tbl>
              <a:tblPr firstRow="1" bandRow="1">
                <a:tableStyleId>{2D5ABB26-0587-4C30-8999-92F81FD0307C}</a:tableStyleId>
              </a:tblPr>
              <a:tblGrid>
                <a:gridCol w="1949200">
                  <a:extLst>
                    <a:ext uri="{9D8B030D-6E8A-4147-A177-3AD203B41FA5}">
                      <a16:colId xmlns:a16="http://schemas.microsoft.com/office/drawing/2014/main" val="2271635915"/>
                    </a:ext>
                  </a:extLst>
                </a:gridCol>
                <a:gridCol w="7742648">
                  <a:extLst>
                    <a:ext uri="{9D8B030D-6E8A-4147-A177-3AD203B41FA5}">
                      <a16:colId xmlns:a16="http://schemas.microsoft.com/office/drawing/2014/main" val="413261135"/>
                    </a:ext>
                  </a:extLst>
                </a:gridCol>
              </a:tblGrid>
              <a:tr h="892298">
                <a:tc>
                  <a:txBody>
                    <a:bodyPr/>
                    <a:lstStyle/>
                    <a:p>
                      <a:pPr algn="r"/>
                      <a:r>
                        <a:rPr kumimoji="1" lang="ja-JP" altLang="en-US" sz="2400" b="0" dirty="0">
                          <a:solidFill>
                            <a:schemeClr val="bg1">
                              <a:lumMod val="65000"/>
                              <a:lumOff val="35000"/>
                            </a:schemeClr>
                          </a:solidFill>
                          <a:latin typeface="Meiryo UI" panose="020B0604030504040204" pitchFamily="50" charset="-128"/>
                          <a:ea typeface="Meiryo UI" panose="020B0604030504040204" pitchFamily="50" charset="-128"/>
                        </a:rPr>
                        <a:t>テーマ：　</a:t>
                      </a:r>
                      <a:endParaRPr kumimoji="1" lang="ja-JP" altLang="en-US" sz="2400" b="0" dirty="0">
                        <a:latin typeface="Meiryo UI" panose="020B0604030504040204" pitchFamily="50" charset="-128"/>
                        <a:ea typeface="Meiryo UI" panose="020B0604030504040204" pitchFamily="50" charset="-128"/>
                      </a:endParaRPr>
                    </a:p>
                  </a:txBody>
                  <a:tcPr/>
                </a:tc>
                <a:tc>
                  <a:txBody>
                    <a:bodyPr/>
                    <a:lstStyle/>
                    <a:p>
                      <a:r>
                        <a:rPr kumimoji="1" lang="en-US" altLang="ja-JP" sz="2400" dirty="0">
                          <a:solidFill>
                            <a:schemeClr val="accent6"/>
                          </a:solidFill>
                          <a:latin typeface="Meiryo UI" panose="020B0604030504040204" pitchFamily="50" charset="-128"/>
                          <a:ea typeface="Meiryo UI" panose="020B0604030504040204" pitchFamily="50" charset="-128"/>
                          <a:hlinkClick r:id="rId2">
                            <a:extLst>
                              <a:ext uri="{A12FA001-AC4F-418D-AE19-62706E023703}">
                                <ahyp:hlinkClr xmlns:ahyp="http://schemas.microsoft.com/office/drawing/2018/hyperlinkcolor" val="tx"/>
                              </a:ext>
                            </a:extLst>
                          </a:hlinkClick>
                        </a:rPr>
                        <a:t>Liquid Warping GAN with Attention</a:t>
                      </a:r>
                      <a:r>
                        <a:rPr kumimoji="1" lang="en-US" altLang="ja-JP" sz="2400" u="sng" dirty="0">
                          <a:solidFill>
                            <a:schemeClr val="accent6"/>
                          </a:solidFill>
                          <a:latin typeface="Meiryo UI" panose="020B0604030504040204" pitchFamily="50" charset="-128"/>
                          <a:ea typeface="Meiryo UI" panose="020B0604030504040204" pitchFamily="50" charset="-128"/>
                        </a:rPr>
                        <a:t>: </a:t>
                      </a:r>
                    </a:p>
                    <a:p>
                      <a:r>
                        <a:rPr kumimoji="1" lang="en-US" altLang="ja-JP" sz="2400" u="sng" dirty="0">
                          <a:solidFill>
                            <a:schemeClr val="accent6"/>
                          </a:solidFill>
                          <a:latin typeface="Meiryo UI" panose="020B0604030504040204" pitchFamily="50" charset="-128"/>
                          <a:ea typeface="Meiryo UI" panose="020B0604030504040204" pitchFamily="50" charset="-128"/>
                        </a:rPr>
                        <a:t>A Unified</a:t>
                      </a:r>
                      <a:r>
                        <a:rPr kumimoji="1" lang="ja-JP" altLang="en-US" sz="2400" u="sng" dirty="0">
                          <a:solidFill>
                            <a:schemeClr val="accent6"/>
                          </a:solidFill>
                          <a:latin typeface="Meiryo UI" panose="020B0604030504040204" pitchFamily="50" charset="-128"/>
                          <a:ea typeface="Meiryo UI" panose="020B0604030504040204" pitchFamily="50" charset="-128"/>
                        </a:rPr>
                        <a:t> </a:t>
                      </a:r>
                      <a:r>
                        <a:rPr kumimoji="1" lang="en-US" altLang="ja-JP" sz="2400" u="sng" dirty="0">
                          <a:solidFill>
                            <a:schemeClr val="accent6"/>
                          </a:solidFill>
                          <a:latin typeface="Meiryo UI" panose="020B0604030504040204" pitchFamily="50" charset="-128"/>
                          <a:ea typeface="Meiryo UI" panose="020B0604030504040204" pitchFamily="50" charset="-128"/>
                        </a:rPr>
                        <a:t>Framework for Human Image Synthesis</a:t>
                      </a:r>
                      <a:endParaRPr kumimoji="1" lang="ja-JP" altLang="en-US" sz="2400" u="sng"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38629708"/>
                  </a:ext>
                </a:extLst>
              </a:tr>
              <a:tr h="1288875">
                <a:tc>
                  <a:txBody>
                    <a:bodyPr/>
                    <a:lstStyle/>
                    <a:p>
                      <a:pPr algn="r"/>
                      <a:r>
                        <a:rPr kumimoji="1" lang="ja-JP" altLang="en-US" sz="2400" dirty="0">
                          <a:solidFill>
                            <a:schemeClr val="bg1">
                              <a:lumMod val="65000"/>
                              <a:lumOff val="35000"/>
                            </a:schemeClr>
                          </a:solidFill>
                          <a:latin typeface="Meiryo UI" panose="020B0604030504040204" pitchFamily="50" charset="-128"/>
                          <a:ea typeface="Meiryo UI" panose="020B0604030504040204" pitchFamily="50" charset="-128"/>
                        </a:rPr>
                        <a:t>作品概要：</a:t>
                      </a:r>
                      <a:endParaRPr kumimoji="1" lang="ja-JP" altLang="en-US" sz="2400" dirty="0">
                        <a:latin typeface="Meiryo UI" panose="020B0604030504040204" pitchFamily="50" charset="-128"/>
                        <a:ea typeface="Meiryo UI" panose="020B0604030504040204" pitchFamily="50" charset="-128"/>
                      </a:endParaRPr>
                    </a:p>
                  </a:txBody>
                  <a:tcPr/>
                </a:tc>
                <a:tc>
                  <a:txBody>
                    <a:bodyPr/>
                    <a:lstStyle/>
                    <a:p>
                      <a:pPr algn="l"/>
                      <a:r>
                        <a:rPr kumimoji="1" lang="en-US" altLang="ja-JP" sz="2400" dirty="0">
                          <a:solidFill>
                            <a:schemeClr val="bg1">
                              <a:lumMod val="65000"/>
                              <a:lumOff val="35000"/>
                            </a:schemeClr>
                          </a:solidFill>
                          <a:latin typeface="Meiryo UI" panose="020B0604030504040204" pitchFamily="50" charset="-128"/>
                          <a:ea typeface="Meiryo UI" panose="020B0604030504040204" pitchFamily="50" charset="-128"/>
                        </a:rPr>
                        <a:t>2020.11</a:t>
                      </a:r>
                      <a:r>
                        <a:rPr kumimoji="1" lang="ja-JP" altLang="en-US" sz="2400" dirty="0">
                          <a:solidFill>
                            <a:schemeClr val="bg1">
                              <a:lumMod val="65000"/>
                              <a:lumOff val="35000"/>
                            </a:schemeClr>
                          </a:solidFill>
                          <a:latin typeface="Meiryo UI" panose="020B0604030504040204" pitchFamily="50" charset="-128"/>
                          <a:ea typeface="Meiryo UI" panose="020B0604030504040204" pitchFamily="50" charset="-128"/>
                        </a:rPr>
                        <a:t>に発表された論文の技術を使い、リファレンス（動画の人）に合わせたソース（静止画の人）の動画を生成する</a:t>
                      </a:r>
                      <a:r>
                        <a:rPr kumimoji="1" lang="en-US" altLang="ja-JP" sz="2400" dirty="0">
                          <a:solidFill>
                            <a:schemeClr val="bg1">
                              <a:lumMod val="65000"/>
                              <a:lumOff val="35000"/>
                            </a:schemeClr>
                          </a:solidFill>
                          <a:latin typeface="Meiryo UI" panose="020B0604030504040204" pitchFamily="50" charset="-128"/>
                          <a:ea typeface="Meiryo UI" panose="020B0604030504040204" pitchFamily="50" charset="-128"/>
                        </a:rPr>
                        <a:t>AI</a:t>
                      </a:r>
                    </a:p>
                    <a:p>
                      <a:pPr algn="l"/>
                      <a:r>
                        <a:rPr kumimoji="1" lang="ja-JP" altLang="en-US" sz="2400" dirty="0">
                          <a:solidFill>
                            <a:schemeClr val="bg1">
                              <a:lumMod val="65000"/>
                              <a:lumOff val="35000"/>
                            </a:schemeClr>
                          </a:solidFill>
                          <a:latin typeface="Meiryo UI" panose="020B0604030504040204" pitchFamily="50" charset="-128"/>
                          <a:ea typeface="Meiryo UI" panose="020B0604030504040204" pitchFamily="50" charset="-128"/>
                        </a:rPr>
                        <a:t>ネットワークを組み込んだ</a:t>
                      </a:r>
                      <a:r>
                        <a:rPr kumimoji="1" lang="en-US" altLang="ja-JP" sz="2400" dirty="0">
                          <a:solidFill>
                            <a:schemeClr val="bg1">
                              <a:lumMod val="65000"/>
                              <a:lumOff val="35000"/>
                            </a:schemeClr>
                          </a:solidFill>
                          <a:latin typeface="Meiryo UI" panose="020B0604030504040204" pitchFamily="50" charset="-128"/>
                          <a:ea typeface="Meiryo UI" panose="020B0604030504040204" pitchFamily="50" charset="-128"/>
                        </a:rPr>
                        <a:t>Web</a:t>
                      </a:r>
                      <a:r>
                        <a:rPr kumimoji="1" lang="ja-JP" altLang="en-US" sz="2400" dirty="0">
                          <a:solidFill>
                            <a:schemeClr val="bg1">
                              <a:lumMod val="65000"/>
                              <a:lumOff val="35000"/>
                            </a:schemeClr>
                          </a:solidFill>
                          <a:latin typeface="Meiryo UI" panose="020B0604030504040204" pitchFamily="50" charset="-128"/>
                          <a:ea typeface="Meiryo UI" panose="020B0604030504040204" pitchFamily="50" charset="-128"/>
                        </a:rPr>
                        <a:t>アプリを作成</a:t>
                      </a:r>
                      <a:endParaRPr kumimoji="1" lang="ja-JP" altLang="en-US" sz="2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789879845"/>
                  </a:ext>
                </a:extLst>
              </a:tr>
              <a:tr h="495721">
                <a:tc>
                  <a:txBody>
                    <a:bodyPr/>
                    <a:lstStyle/>
                    <a:p>
                      <a:pPr algn="r"/>
                      <a:r>
                        <a:rPr kumimoji="1" lang="ja-JP" altLang="en-US" sz="2400" dirty="0">
                          <a:solidFill>
                            <a:schemeClr val="bg1">
                              <a:lumMod val="65000"/>
                              <a:lumOff val="35000"/>
                            </a:schemeClr>
                          </a:solidFill>
                          <a:latin typeface="Meiryo UI" panose="020B0604030504040204" pitchFamily="50" charset="-128"/>
                          <a:ea typeface="Meiryo UI" panose="020B0604030504040204" pitchFamily="50" charset="-128"/>
                        </a:rPr>
                        <a:t>成果物：　 </a:t>
                      </a:r>
                      <a:endParaRPr kumimoji="1" lang="ja-JP" altLang="en-US" sz="2400" dirty="0">
                        <a:latin typeface="Meiryo UI" panose="020B0604030504040204" pitchFamily="50" charset="-128"/>
                        <a:ea typeface="Meiryo UI"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400" dirty="0">
                          <a:solidFill>
                            <a:schemeClr val="bg1">
                              <a:lumMod val="65000"/>
                              <a:lumOff val="35000"/>
                            </a:schemeClr>
                          </a:solidFill>
                          <a:latin typeface="Meiryo UI" panose="020B0604030504040204" pitchFamily="50" charset="-128"/>
                          <a:ea typeface="Meiryo UI" panose="020B0604030504040204" pitchFamily="50" charset="-128"/>
                        </a:rPr>
                        <a:t>Web</a:t>
                      </a:r>
                      <a:r>
                        <a:rPr kumimoji="1" lang="ja-JP" altLang="en-US" sz="2400" dirty="0">
                          <a:solidFill>
                            <a:schemeClr val="bg1">
                              <a:lumMod val="65000"/>
                              <a:lumOff val="35000"/>
                            </a:schemeClr>
                          </a:solidFill>
                          <a:latin typeface="Meiryo UI" panose="020B0604030504040204" pitchFamily="50" charset="-128"/>
                          <a:ea typeface="Meiryo UI" panose="020B0604030504040204" pitchFamily="50" charset="-128"/>
                        </a:rPr>
                        <a:t>アプリ</a:t>
                      </a:r>
                      <a:endParaRPr kumimoji="1" lang="en-US" altLang="ja-JP" sz="2400" dirty="0">
                        <a:solidFill>
                          <a:schemeClr val="bg1">
                            <a:lumMod val="65000"/>
                            <a:lumOff val="35000"/>
                          </a:schemeClr>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3981928699"/>
                  </a:ext>
                </a:extLst>
              </a:tr>
            </a:tbl>
          </a:graphicData>
        </a:graphic>
      </p:graphicFrame>
      <p:sp>
        <p:nvSpPr>
          <p:cNvPr id="10" name="フッター プレースホルダー 2">
            <a:extLst>
              <a:ext uri="{FF2B5EF4-FFF2-40B4-BE49-F238E27FC236}">
                <a16:creationId xmlns:a16="http://schemas.microsoft.com/office/drawing/2014/main" id="{771FA76F-4067-46E5-9306-BD4C72C15A4D}"/>
              </a:ext>
            </a:extLst>
          </p:cNvPr>
          <p:cNvSpPr txBox="1">
            <a:spLocks/>
          </p:cNvSpPr>
          <p:nvPr/>
        </p:nvSpPr>
        <p:spPr>
          <a:xfrm>
            <a:off x="521424" y="6142182"/>
            <a:ext cx="11559740" cy="669635"/>
          </a:xfrm>
          <a:prstGeom prst="rect">
            <a:avLst/>
          </a:prstGeom>
        </p:spPr>
        <p:txBody>
          <a:bodyPr vert="horz" lIns="91440" tIns="45720" rIns="91440" bIns="45720" rtlCol="0" anchor="ctr"/>
          <a:lstStyle>
            <a:defPPr>
              <a:defRPr lang="en-US"/>
            </a:defPPr>
            <a:lvl1pPr marL="0" algn="l" defTabSz="457200" rtl="0" eaLnBrk="1" latinLnBrk="0" hangingPunct="1">
              <a:defRPr sz="1050" kern="1200" cap="all" baseline="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bg1">
                  <a:lumMod val="65000"/>
                  <a:lumOff val="35000"/>
                </a:schemeClr>
              </a:solidFill>
            </a:endParaRPr>
          </a:p>
        </p:txBody>
      </p:sp>
      <p:sp>
        <p:nvSpPr>
          <p:cNvPr id="15" name="テキスト ボックス 14">
            <a:extLst>
              <a:ext uri="{FF2B5EF4-FFF2-40B4-BE49-F238E27FC236}">
                <a16:creationId xmlns:a16="http://schemas.microsoft.com/office/drawing/2014/main" id="{5444CADC-4DD7-4A16-8835-A9FA3313DD51}"/>
              </a:ext>
            </a:extLst>
          </p:cNvPr>
          <p:cNvSpPr txBox="1"/>
          <p:nvPr/>
        </p:nvSpPr>
        <p:spPr>
          <a:xfrm>
            <a:off x="1034473" y="6380873"/>
            <a:ext cx="10778837" cy="400110"/>
          </a:xfrm>
          <a:prstGeom prst="rect">
            <a:avLst/>
          </a:prstGeom>
          <a:noFill/>
        </p:spPr>
        <p:txBody>
          <a:bodyPr wrap="square">
            <a:spAutoFit/>
          </a:bodyPr>
          <a:lstStyle/>
          <a:p>
            <a:r>
              <a:rPr lang="en-US" altLang="ja-JP" sz="1000" dirty="0">
                <a:solidFill>
                  <a:schemeClr val="bg1">
                    <a:lumMod val="50000"/>
                    <a:lumOff val="50000"/>
                  </a:schemeClr>
                </a:solidFill>
                <a:latin typeface="Meiryo UI" panose="020B0604030504040204" pitchFamily="50" charset="-128"/>
                <a:ea typeface="Meiryo UI" panose="020B0604030504040204" pitchFamily="50" charset="-128"/>
              </a:rPr>
              <a:t>@InProceedings{lwb2019, title={Liquid Warping GAN: A Unified Framework for Human Motion Imitation, Appearance Transfer and Novel View Synthesis}, author={Wen Liu and </a:t>
            </a:r>
            <a:r>
              <a:rPr lang="en-US" altLang="ja-JP" sz="1000" dirty="0" err="1">
                <a:solidFill>
                  <a:schemeClr val="bg1">
                    <a:lumMod val="50000"/>
                    <a:lumOff val="50000"/>
                  </a:schemeClr>
                </a:solidFill>
                <a:latin typeface="Meiryo UI" panose="020B0604030504040204" pitchFamily="50" charset="-128"/>
                <a:ea typeface="Meiryo UI" panose="020B0604030504040204" pitchFamily="50" charset="-128"/>
              </a:rPr>
              <a:t>Zhixin</a:t>
            </a:r>
            <a:r>
              <a:rPr lang="en-US" altLang="ja-JP" sz="1000" dirty="0">
                <a:solidFill>
                  <a:schemeClr val="bg1">
                    <a:lumMod val="50000"/>
                    <a:lumOff val="50000"/>
                  </a:schemeClr>
                </a:solidFill>
                <a:latin typeface="Meiryo UI" panose="020B0604030504040204" pitchFamily="50" charset="-128"/>
                <a:ea typeface="Meiryo UI" panose="020B0604030504040204" pitchFamily="50" charset="-128"/>
              </a:rPr>
              <a:t> Piao, Min </a:t>
            </a:r>
            <a:r>
              <a:rPr lang="en-US" altLang="ja-JP" sz="1000" dirty="0" err="1">
                <a:solidFill>
                  <a:schemeClr val="bg1">
                    <a:lumMod val="50000"/>
                    <a:lumOff val="50000"/>
                  </a:schemeClr>
                </a:solidFill>
                <a:latin typeface="Meiryo UI" panose="020B0604030504040204" pitchFamily="50" charset="-128"/>
                <a:ea typeface="Meiryo UI" panose="020B0604030504040204" pitchFamily="50" charset="-128"/>
              </a:rPr>
              <a:t>Jie</a:t>
            </a:r>
            <a:r>
              <a:rPr lang="en-US" altLang="ja-JP" sz="1000" dirty="0">
                <a:solidFill>
                  <a:schemeClr val="bg1">
                    <a:lumMod val="50000"/>
                    <a:lumOff val="50000"/>
                  </a:schemeClr>
                </a:solidFill>
                <a:latin typeface="Meiryo UI" panose="020B0604030504040204" pitchFamily="50" charset="-128"/>
                <a:ea typeface="Meiryo UI" panose="020B0604030504040204" pitchFamily="50" charset="-128"/>
              </a:rPr>
              <a:t>, </a:t>
            </a:r>
            <a:r>
              <a:rPr lang="en-US" altLang="ja-JP" sz="1000" dirty="0" err="1">
                <a:solidFill>
                  <a:schemeClr val="bg1">
                    <a:lumMod val="50000"/>
                    <a:lumOff val="50000"/>
                  </a:schemeClr>
                </a:solidFill>
                <a:latin typeface="Meiryo UI" panose="020B0604030504040204" pitchFamily="50" charset="-128"/>
                <a:ea typeface="Meiryo UI" panose="020B0604030504040204" pitchFamily="50" charset="-128"/>
              </a:rPr>
              <a:t>Wenhan</a:t>
            </a:r>
            <a:r>
              <a:rPr lang="en-US" altLang="ja-JP" sz="1000" dirty="0">
                <a:solidFill>
                  <a:schemeClr val="bg1">
                    <a:lumMod val="50000"/>
                    <a:lumOff val="50000"/>
                  </a:schemeClr>
                </a:solidFill>
                <a:latin typeface="Meiryo UI" panose="020B0604030504040204" pitchFamily="50" charset="-128"/>
                <a:ea typeface="Meiryo UI" panose="020B0604030504040204" pitchFamily="50" charset="-128"/>
              </a:rPr>
              <a:t> Luo, Lin Ma and </a:t>
            </a:r>
            <a:r>
              <a:rPr lang="en-US" altLang="ja-JP" sz="1000" dirty="0" err="1">
                <a:solidFill>
                  <a:schemeClr val="bg1">
                    <a:lumMod val="50000"/>
                    <a:lumOff val="50000"/>
                  </a:schemeClr>
                </a:solidFill>
                <a:latin typeface="Meiryo UI" panose="020B0604030504040204" pitchFamily="50" charset="-128"/>
                <a:ea typeface="Meiryo UI" panose="020B0604030504040204" pitchFamily="50" charset="-128"/>
              </a:rPr>
              <a:t>and</a:t>
            </a:r>
            <a:r>
              <a:rPr lang="en-US" altLang="ja-JP" sz="1000" dirty="0">
                <a:solidFill>
                  <a:schemeClr val="bg1">
                    <a:lumMod val="50000"/>
                    <a:lumOff val="50000"/>
                  </a:schemeClr>
                </a:solidFill>
                <a:latin typeface="Meiryo UI" panose="020B0604030504040204" pitchFamily="50" charset="-128"/>
                <a:ea typeface="Meiryo UI" panose="020B0604030504040204" pitchFamily="50" charset="-128"/>
              </a:rPr>
              <a:t> </a:t>
            </a:r>
            <a:r>
              <a:rPr lang="en-US" altLang="ja-JP" sz="1000" dirty="0" err="1">
                <a:solidFill>
                  <a:schemeClr val="bg1">
                    <a:lumMod val="50000"/>
                    <a:lumOff val="50000"/>
                  </a:schemeClr>
                </a:solidFill>
                <a:latin typeface="Meiryo UI" panose="020B0604030504040204" pitchFamily="50" charset="-128"/>
                <a:ea typeface="Meiryo UI" panose="020B0604030504040204" pitchFamily="50" charset="-128"/>
              </a:rPr>
              <a:t>Shenghua</a:t>
            </a:r>
            <a:r>
              <a:rPr lang="en-US" altLang="ja-JP" sz="1000" dirty="0">
                <a:solidFill>
                  <a:schemeClr val="bg1">
                    <a:lumMod val="50000"/>
                    <a:lumOff val="50000"/>
                  </a:schemeClr>
                </a:solidFill>
                <a:latin typeface="Meiryo UI" panose="020B0604030504040204" pitchFamily="50" charset="-128"/>
                <a:ea typeface="Meiryo UI" panose="020B0604030504040204" pitchFamily="50" charset="-128"/>
              </a:rPr>
              <a:t> Gao},  </a:t>
            </a:r>
            <a:r>
              <a:rPr lang="en-US" altLang="ja-JP" sz="1000" dirty="0" err="1">
                <a:solidFill>
                  <a:schemeClr val="bg1">
                    <a:lumMod val="50000"/>
                    <a:lumOff val="50000"/>
                  </a:schemeClr>
                </a:solidFill>
                <a:latin typeface="Meiryo UI" panose="020B0604030504040204" pitchFamily="50" charset="-128"/>
                <a:ea typeface="Meiryo UI" panose="020B0604030504040204" pitchFamily="50" charset="-128"/>
              </a:rPr>
              <a:t>booktitle</a:t>
            </a:r>
            <a:r>
              <a:rPr lang="en-US" altLang="ja-JP" sz="1000" dirty="0">
                <a:solidFill>
                  <a:schemeClr val="bg1">
                    <a:lumMod val="50000"/>
                    <a:lumOff val="50000"/>
                  </a:schemeClr>
                </a:solidFill>
                <a:latin typeface="Meiryo UI" panose="020B0604030504040204" pitchFamily="50" charset="-128"/>
                <a:ea typeface="Meiryo UI" panose="020B0604030504040204" pitchFamily="50" charset="-128"/>
              </a:rPr>
              <a:t>={The IEEE International Conference on Computer Vision (ICCV)}, year={2019} }</a:t>
            </a:r>
            <a:endParaRPr lang="ja-JP" altLang="en-US" sz="1000" dirty="0">
              <a:solidFill>
                <a:schemeClr val="bg1">
                  <a:lumMod val="50000"/>
                  <a:lumOff val="50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2056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0DCA18-A2F4-4C39-AB87-86733262351A}"/>
              </a:ext>
            </a:extLst>
          </p:cNvPr>
          <p:cNvSpPr>
            <a:spLocks noGrp="1"/>
          </p:cNvSpPr>
          <p:nvPr>
            <p:ph type="title"/>
          </p:nvPr>
        </p:nvSpPr>
        <p:spPr/>
        <p:txBody>
          <a:bodyPr>
            <a:normAutofit/>
          </a:bodyPr>
          <a:lstStyle/>
          <a:p>
            <a:r>
              <a:rPr kumimoji="1" lang="ja-JP" altLang="en-US" sz="4400" dirty="0">
                <a:latin typeface="Meiryo UI" panose="020B0604030504040204" pitchFamily="50" charset="-128"/>
                <a:ea typeface="Meiryo UI" panose="020B0604030504040204" pitchFamily="50" charset="-128"/>
              </a:rPr>
              <a:t>論 文 概 要</a:t>
            </a:r>
            <a:endParaRPr lang="en-US" altLang="ja-JP" sz="4400" dirty="0">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2ABC638B-5B13-4C71-91AF-E3965F0C518D}"/>
              </a:ext>
            </a:extLst>
          </p:cNvPr>
          <p:cNvPicPr>
            <a:picLocks noChangeAspect="1"/>
          </p:cNvPicPr>
          <p:nvPr/>
        </p:nvPicPr>
        <p:blipFill>
          <a:blip r:embed="rId3"/>
          <a:stretch>
            <a:fillRect/>
          </a:stretch>
        </p:blipFill>
        <p:spPr>
          <a:xfrm>
            <a:off x="4867265" y="0"/>
            <a:ext cx="7324736" cy="6858000"/>
          </a:xfrm>
          <a:prstGeom prst="rect">
            <a:avLst/>
          </a:prstGeom>
        </p:spPr>
      </p:pic>
      <p:sp>
        <p:nvSpPr>
          <p:cNvPr id="11" name="テキスト ボックス 10">
            <a:extLst>
              <a:ext uri="{FF2B5EF4-FFF2-40B4-BE49-F238E27FC236}">
                <a16:creationId xmlns:a16="http://schemas.microsoft.com/office/drawing/2014/main" id="{CAE9A55C-FF44-47EF-90D5-FA5D4E9F1087}"/>
              </a:ext>
            </a:extLst>
          </p:cNvPr>
          <p:cNvSpPr txBox="1"/>
          <p:nvPr/>
        </p:nvSpPr>
        <p:spPr>
          <a:xfrm>
            <a:off x="250391" y="1895707"/>
            <a:ext cx="4725018" cy="4708981"/>
          </a:xfrm>
          <a:prstGeom prst="rect">
            <a:avLst/>
          </a:prstGeom>
          <a:noFill/>
        </p:spPr>
        <p:txBody>
          <a:bodyPr wrap="square" rtlCol="0">
            <a:spAutoFit/>
          </a:bodyPr>
          <a:lstStyle/>
          <a:p>
            <a:pPr>
              <a:lnSpc>
                <a:spcPct val="150000"/>
              </a:lnSpc>
            </a:pPr>
            <a:r>
              <a:rPr lang="en-US" altLang="ja-JP" sz="2400" b="1" dirty="0">
                <a:solidFill>
                  <a:schemeClr val="accent6"/>
                </a:solidFill>
                <a:latin typeface="Meiryo UI" panose="020B0604030504040204" pitchFamily="50" charset="-128"/>
                <a:ea typeface="Meiryo UI" panose="020B0604030504040204" pitchFamily="50" charset="-128"/>
                <a:hlinkClick r:id="rId4">
                  <a:extLst>
                    <a:ext uri="{A12FA001-AC4F-418D-AE19-62706E023703}">
                      <ahyp:hlinkClr xmlns:ahyp="http://schemas.microsoft.com/office/drawing/2018/hyperlinkcolor" val="tx"/>
                    </a:ext>
                  </a:extLst>
                </a:hlinkClick>
              </a:rPr>
              <a:t>Liquid Warping GAN with Attention</a:t>
            </a:r>
            <a:r>
              <a:rPr lang="ja-JP" altLang="en-US" sz="2400" dirty="0">
                <a:solidFill>
                  <a:srgbClr val="3E3E3E"/>
                </a:solidFill>
                <a:latin typeface="Meiryo UI" panose="020B0604030504040204" pitchFamily="50" charset="-128"/>
                <a:ea typeface="Meiryo UI" panose="020B0604030504040204" pitchFamily="50" charset="-128"/>
              </a:rPr>
              <a:t>（</a:t>
            </a:r>
            <a:r>
              <a:rPr kumimoji="1" lang="en-US" altLang="ja-JP" sz="2400" dirty="0">
                <a:solidFill>
                  <a:schemeClr val="bg1">
                    <a:lumMod val="65000"/>
                    <a:lumOff val="35000"/>
                  </a:schemeClr>
                </a:solidFill>
                <a:latin typeface="Meiryo UI" panose="020B0604030504040204" pitchFamily="50" charset="-128"/>
                <a:ea typeface="Meiryo UI" panose="020B0604030504040204" pitchFamily="50" charset="-128"/>
              </a:rPr>
              <a:t>2020.11</a:t>
            </a:r>
            <a:r>
              <a:rPr kumimoji="1" lang="ja-JP" altLang="en-US" sz="2400" dirty="0">
                <a:solidFill>
                  <a:schemeClr val="bg1">
                    <a:lumMod val="65000"/>
                    <a:lumOff val="35000"/>
                  </a:schemeClr>
                </a:solidFill>
                <a:latin typeface="Meiryo UI" panose="020B0604030504040204" pitchFamily="50" charset="-128"/>
                <a:ea typeface="Meiryo UI" panose="020B0604030504040204" pitchFamily="50" charset="-128"/>
              </a:rPr>
              <a:t>発表</a:t>
            </a:r>
            <a:r>
              <a:rPr lang="ja-JP" altLang="en-US" sz="2400" dirty="0">
                <a:solidFill>
                  <a:srgbClr val="3E3E3E"/>
                </a:solidFill>
                <a:latin typeface="Meiryo UI" panose="020B0604030504040204" pitchFamily="50" charset="-128"/>
                <a:ea typeface="Meiryo UI" panose="020B0604030504040204" pitchFamily="50" charset="-128"/>
              </a:rPr>
              <a:t>）と</a:t>
            </a:r>
            <a:r>
              <a:rPr lang="ja-JP" altLang="en-US" sz="2400" b="0" i="0" dirty="0">
                <a:solidFill>
                  <a:srgbClr val="3E3E3E"/>
                </a:solidFill>
                <a:effectLst/>
                <a:latin typeface="Meiryo UI" panose="020B0604030504040204" pitchFamily="50" charset="-128"/>
                <a:ea typeface="Meiryo UI" panose="020B0604030504040204" pitchFamily="50" charset="-128"/>
              </a:rPr>
              <a:t>は、</a:t>
            </a:r>
            <a:endParaRPr lang="en-US" altLang="ja-JP" sz="2400" dirty="0">
              <a:solidFill>
                <a:srgbClr val="3E3E3E"/>
              </a:solidFill>
              <a:latin typeface="Meiryo UI" panose="020B0604030504040204" pitchFamily="50" charset="-128"/>
              <a:ea typeface="Meiryo UI" panose="020B0604030504040204" pitchFamily="50" charset="-128"/>
            </a:endParaRPr>
          </a:p>
          <a:p>
            <a:pPr>
              <a:lnSpc>
                <a:spcPct val="150000"/>
              </a:lnSpc>
            </a:pPr>
            <a:r>
              <a:rPr lang="ja-JP" altLang="en-US" sz="2400" b="0" i="0" dirty="0">
                <a:solidFill>
                  <a:srgbClr val="3E3E3E"/>
                </a:solidFill>
                <a:effectLst/>
                <a:latin typeface="Meiryo UI" panose="020B0604030504040204" pitchFamily="50" charset="-128"/>
                <a:ea typeface="Meiryo UI" panose="020B0604030504040204" pitchFamily="50" charset="-128"/>
              </a:rPr>
              <a:t>リファレンス（動画の人）に合わせて、ソース（静止画の人）の動画を生成するネットワーク</a:t>
            </a:r>
            <a:endParaRPr lang="en-US" altLang="ja-JP" sz="2400" b="0" i="0" dirty="0">
              <a:solidFill>
                <a:srgbClr val="3E3E3E"/>
              </a:solidFill>
              <a:effectLst/>
              <a:latin typeface="Meiryo UI" panose="020B0604030504040204" pitchFamily="50" charset="-128"/>
              <a:ea typeface="Meiryo UI" panose="020B0604030504040204" pitchFamily="50" charset="-128"/>
            </a:endParaRPr>
          </a:p>
          <a:p>
            <a:pPr lvl="1"/>
            <a:endParaRPr kumimoji="1" lang="en-US" altLang="ja-JP" sz="2400" dirty="0">
              <a:solidFill>
                <a:srgbClr val="3E3E3E"/>
              </a:solidFill>
              <a:latin typeface="Meiryo UI" panose="020B0604030504040204" pitchFamily="50" charset="-128"/>
              <a:ea typeface="Meiryo UI" panose="020B0604030504040204" pitchFamily="50" charset="-128"/>
            </a:endParaRPr>
          </a:p>
          <a:p>
            <a:pPr algn="l"/>
            <a:endParaRPr kumimoji="1" lang="en-US" altLang="ja-JP" sz="2800" dirty="0">
              <a:solidFill>
                <a:schemeClr val="bg1">
                  <a:lumMod val="65000"/>
                  <a:lumOff val="35000"/>
                </a:schemeClr>
              </a:solidFill>
              <a:latin typeface="Meiryo UI" panose="020B0604030504040204" pitchFamily="50" charset="-128"/>
              <a:ea typeface="Meiryo UI" panose="020B0604030504040204" pitchFamily="50" charset="-128"/>
            </a:endParaRPr>
          </a:p>
          <a:p>
            <a:pPr algn="l"/>
            <a:r>
              <a:rPr kumimoji="1" lang="en-US" altLang="ja-JP" sz="2200" dirty="0">
                <a:solidFill>
                  <a:schemeClr val="bg1">
                    <a:lumMod val="65000"/>
                    <a:lumOff val="35000"/>
                  </a:schemeClr>
                </a:solidFill>
                <a:latin typeface="Meiryo UI" panose="020B0604030504040204" pitchFamily="50" charset="-128"/>
                <a:ea typeface="Meiryo UI" panose="020B0604030504040204" pitchFamily="50" charset="-128"/>
              </a:rPr>
              <a:t>※GAN (Generative adversarial networks</a:t>
            </a:r>
            <a:r>
              <a:rPr kumimoji="1" lang="ja-JP" altLang="en-US" sz="2200" dirty="0">
                <a:solidFill>
                  <a:schemeClr val="bg1">
                    <a:lumMod val="65000"/>
                    <a:lumOff val="35000"/>
                  </a:schemeClr>
                </a:solidFill>
                <a:latin typeface="Meiryo UI" panose="020B0604030504040204" pitchFamily="50" charset="-128"/>
                <a:ea typeface="Meiryo UI" panose="020B0604030504040204" pitchFamily="50" charset="-128"/>
              </a:rPr>
              <a:t>：敵対的生成ネットワーク</a:t>
            </a:r>
            <a:r>
              <a:rPr kumimoji="1" lang="en-US" altLang="ja-JP" sz="2200" dirty="0">
                <a:solidFill>
                  <a:schemeClr val="bg1">
                    <a:lumMod val="65000"/>
                    <a:lumOff val="35000"/>
                  </a:schemeClr>
                </a:solidFill>
                <a:latin typeface="Meiryo UI" panose="020B0604030504040204" pitchFamily="50" charset="-128"/>
                <a:ea typeface="Meiryo UI" panose="020B0604030504040204" pitchFamily="50" charset="-128"/>
              </a:rPr>
              <a:t>)</a:t>
            </a:r>
          </a:p>
          <a:p>
            <a:pPr algn="l"/>
            <a:r>
              <a:rPr kumimoji="1" lang="en-US" altLang="ja-JP" sz="2400" dirty="0">
                <a:solidFill>
                  <a:schemeClr val="bg1">
                    <a:lumMod val="65000"/>
                    <a:lumOff val="35000"/>
                  </a:schemeClr>
                </a:solidFill>
                <a:latin typeface="Meiryo UI" panose="020B0604030504040204" pitchFamily="50" charset="-128"/>
                <a:ea typeface="Meiryo UI" panose="020B0604030504040204" pitchFamily="50" charset="-128"/>
              </a:rPr>
              <a:t>					</a:t>
            </a:r>
            <a:endParaRPr kumimoji="1" lang="ja-JP" altLang="en-US" sz="2800" dirty="0">
              <a:solidFill>
                <a:schemeClr val="bg1"/>
              </a:solidFill>
              <a:latin typeface="Meiryo UI" panose="020B0604030504040204" pitchFamily="50" charset="-128"/>
              <a:ea typeface="Meiryo UI" panose="020B0604030504040204" pitchFamily="50" charset="-128"/>
            </a:endParaRPr>
          </a:p>
        </p:txBody>
      </p:sp>
      <p:sp>
        <p:nvSpPr>
          <p:cNvPr id="7" name="フッター プレースホルダー 2">
            <a:extLst>
              <a:ext uri="{FF2B5EF4-FFF2-40B4-BE49-F238E27FC236}">
                <a16:creationId xmlns:a16="http://schemas.microsoft.com/office/drawing/2014/main" id="{E5F14E89-9A73-413F-A12C-2C52472C091F}"/>
              </a:ext>
            </a:extLst>
          </p:cNvPr>
          <p:cNvSpPr txBox="1">
            <a:spLocks/>
          </p:cNvSpPr>
          <p:nvPr/>
        </p:nvSpPr>
        <p:spPr>
          <a:xfrm>
            <a:off x="285379" y="6472333"/>
            <a:ext cx="4546600" cy="365125"/>
          </a:xfrm>
          <a:prstGeom prst="rect">
            <a:avLst/>
          </a:prstGeom>
        </p:spPr>
        <p:txBody>
          <a:bodyPr vert="horz" lIns="91440" tIns="45720" rIns="91440" bIns="45720" rtlCol="0" anchor="ctr"/>
          <a:lstStyle>
            <a:defPPr>
              <a:defRPr lang="en-US"/>
            </a:defPPr>
            <a:lvl1pPr marL="0" algn="l" defTabSz="457200" rtl="0" eaLnBrk="1" latinLnBrk="0" hangingPunct="1">
              <a:defRPr sz="1050" kern="1200" cap="all" baseline="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bg1">
                    <a:lumMod val="65000"/>
                    <a:lumOff val="35000"/>
                  </a:schemeClr>
                </a:solidFill>
              </a:rPr>
              <a:t>https://arxiv.org/pdf/2011.09055.pdf</a:t>
            </a:r>
            <a:r>
              <a:rPr lang="en-US" altLang="ja-JP" dirty="0">
                <a:solidFill>
                  <a:schemeClr val="bg1">
                    <a:lumMod val="65000"/>
                    <a:lumOff val="35000"/>
                  </a:schemeClr>
                </a:solidFill>
              </a:rPr>
              <a:t> (2021/12/01)</a:t>
            </a:r>
            <a:endParaRPr lang="en-US" dirty="0">
              <a:solidFill>
                <a:schemeClr val="bg1">
                  <a:lumMod val="65000"/>
                  <a:lumOff val="35000"/>
                </a:schemeClr>
              </a:solidFill>
            </a:endParaRPr>
          </a:p>
        </p:txBody>
      </p:sp>
    </p:spTree>
    <p:extLst>
      <p:ext uri="{BB962C8B-B14F-4D97-AF65-F5344CB8AC3E}">
        <p14:creationId xmlns:p14="http://schemas.microsoft.com/office/powerpoint/2010/main" val="3755256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0DCA18-A2F4-4C39-AB87-86733262351A}"/>
              </a:ext>
            </a:extLst>
          </p:cNvPr>
          <p:cNvSpPr>
            <a:spLocks noGrp="1"/>
          </p:cNvSpPr>
          <p:nvPr>
            <p:ph type="title"/>
          </p:nvPr>
        </p:nvSpPr>
        <p:spPr/>
        <p:txBody>
          <a:bodyPr>
            <a:normAutofit/>
          </a:bodyPr>
          <a:lstStyle/>
          <a:p>
            <a:r>
              <a:rPr kumimoji="1" lang="ja-JP" altLang="en-US" sz="4400" dirty="0">
                <a:latin typeface="Meiryo UI" panose="020B0604030504040204" pitchFamily="50" charset="-128"/>
                <a:ea typeface="Meiryo UI" panose="020B0604030504040204" pitchFamily="50" charset="-128"/>
              </a:rPr>
              <a:t>論 文 概 要</a:t>
            </a:r>
            <a:endParaRPr lang="en-US" altLang="ja-JP" sz="4400" dirty="0">
              <a:latin typeface="Meiryo UI" panose="020B0604030504040204" pitchFamily="50" charset="-128"/>
              <a:ea typeface="Meiryo UI" panose="020B0604030504040204" pitchFamily="50" charset="-128"/>
            </a:endParaRPr>
          </a:p>
        </p:txBody>
      </p:sp>
      <p:sp>
        <p:nvSpPr>
          <p:cNvPr id="3" name="フッター プレースホルダー 2">
            <a:extLst>
              <a:ext uri="{FF2B5EF4-FFF2-40B4-BE49-F238E27FC236}">
                <a16:creationId xmlns:a16="http://schemas.microsoft.com/office/drawing/2014/main" id="{5114F309-94BC-40B7-B771-B1498CE3C445}"/>
              </a:ext>
            </a:extLst>
          </p:cNvPr>
          <p:cNvSpPr>
            <a:spLocks noGrp="1"/>
          </p:cNvSpPr>
          <p:nvPr>
            <p:ph type="ftr" sz="quarter" idx="4294967295"/>
          </p:nvPr>
        </p:nvSpPr>
        <p:spPr>
          <a:xfrm>
            <a:off x="7645400" y="6409580"/>
            <a:ext cx="4546600" cy="365125"/>
          </a:xfrm>
        </p:spPr>
        <p:txBody>
          <a:bodyPr/>
          <a:lstStyle/>
          <a:p>
            <a:r>
              <a:rPr lang="en-US" dirty="0">
                <a:solidFill>
                  <a:schemeClr val="bg1">
                    <a:lumMod val="65000"/>
                    <a:lumOff val="35000"/>
                  </a:schemeClr>
                </a:solidFill>
                <a:hlinkClick r:id="rId3">
                  <a:extLst>
                    <a:ext uri="{A12FA001-AC4F-418D-AE19-62706E023703}">
                      <ahyp:hlinkClr xmlns:ahyp="http://schemas.microsoft.com/office/drawing/2018/hyperlinkcolor" val="tx"/>
                    </a:ext>
                  </a:extLst>
                </a:hlinkClick>
              </a:rPr>
              <a:t>https://blog.hoxo-m.com/entry/2021/02/26/115503</a:t>
            </a:r>
            <a:r>
              <a:rPr lang="ja-JP" altLang="en-US" dirty="0">
                <a:solidFill>
                  <a:schemeClr val="bg1">
                    <a:lumMod val="65000"/>
                    <a:lumOff val="35000"/>
                  </a:schemeClr>
                </a:solidFill>
              </a:rPr>
              <a:t>　</a:t>
            </a:r>
            <a:r>
              <a:rPr lang="en-US" altLang="ja-JP" dirty="0">
                <a:solidFill>
                  <a:schemeClr val="bg1">
                    <a:lumMod val="65000"/>
                    <a:lumOff val="35000"/>
                  </a:schemeClr>
                </a:solidFill>
              </a:rPr>
              <a:t>(2021/12/01)</a:t>
            </a:r>
            <a:endParaRPr lang="en-US" dirty="0">
              <a:solidFill>
                <a:schemeClr val="bg1">
                  <a:lumMod val="65000"/>
                  <a:lumOff val="35000"/>
                </a:schemeClr>
              </a:solidFill>
            </a:endParaRPr>
          </a:p>
        </p:txBody>
      </p:sp>
      <p:pic>
        <p:nvPicPr>
          <p:cNvPr id="7" name="図 6" descr="ダイアグラム, 概略図&#10;&#10;自動的に生成された説明">
            <a:extLst>
              <a:ext uri="{FF2B5EF4-FFF2-40B4-BE49-F238E27FC236}">
                <a16:creationId xmlns:a16="http://schemas.microsoft.com/office/drawing/2014/main" id="{A9AE21CE-A265-4A05-A6C3-F0C4FCFF7E58}"/>
              </a:ext>
            </a:extLst>
          </p:cNvPr>
          <p:cNvPicPr>
            <a:picLocks noChangeAspect="1"/>
          </p:cNvPicPr>
          <p:nvPr/>
        </p:nvPicPr>
        <p:blipFill>
          <a:blip r:embed="rId4"/>
          <a:stretch>
            <a:fillRect/>
          </a:stretch>
        </p:blipFill>
        <p:spPr>
          <a:xfrm>
            <a:off x="215152" y="1771468"/>
            <a:ext cx="11952224" cy="4488316"/>
          </a:xfrm>
          <a:prstGeom prst="rect">
            <a:avLst/>
          </a:prstGeom>
        </p:spPr>
      </p:pic>
    </p:spTree>
    <p:extLst>
      <p:ext uri="{BB962C8B-B14F-4D97-AF65-F5344CB8AC3E}">
        <p14:creationId xmlns:p14="http://schemas.microsoft.com/office/powerpoint/2010/main" val="2144580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0DCA18-A2F4-4C39-AB87-86733262351A}"/>
              </a:ext>
            </a:extLst>
          </p:cNvPr>
          <p:cNvSpPr>
            <a:spLocks noGrp="1"/>
          </p:cNvSpPr>
          <p:nvPr>
            <p:ph type="title"/>
          </p:nvPr>
        </p:nvSpPr>
        <p:spPr/>
        <p:txBody>
          <a:bodyPr>
            <a:normAutofit/>
          </a:bodyPr>
          <a:lstStyle/>
          <a:p>
            <a:r>
              <a:rPr lang="ja-JP" altLang="en-US" sz="4400" dirty="0">
                <a:latin typeface="Meiryo UI" panose="020B0604030504040204" pitchFamily="50" charset="-128"/>
                <a:ea typeface="Meiryo UI" panose="020B0604030504040204" pitchFamily="50" charset="-128"/>
              </a:rPr>
              <a:t>卒 業 制 作</a:t>
            </a:r>
            <a:endParaRPr lang="en-US" altLang="ja-JP" sz="4400" dirty="0">
              <a:latin typeface="Meiryo UI" panose="020B0604030504040204" pitchFamily="50" charset="-128"/>
              <a:ea typeface="Meiryo UI" panose="020B0604030504040204" pitchFamily="50" charset="-128"/>
            </a:endParaRPr>
          </a:p>
        </p:txBody>
      </p:sp>
      <p:sp>
        <p:nvSpPr>
          <p:cNvPr id="10" name="コンテンツ プレースホルダー 9">
            <a:extLst>
              <a:ext uri="{FF2B5EF4-FFF2-40B4-BE49-F238E27FC236}">
                <a16:creationId xmlns:a16="http://schemas.microsoft.com/office/drawing/2014/main" id="{8024E737-A187-4324-9551-AA0E4A18F3EA}"/>
              </a:ext>
            </a:extLst>
          </p:cNvPr>
          <p:cNvSpPr>
            <a:spLocks noGrp="1"/>
          </p:cNvSpPr>
          <p:nvPr>
            <p:ph idx="1"/>
          </p:nvPr>
        </p:nvSpPr>
        <p:spPr>
          <a:xfrm>
            <a:off x="735108" y="1679248"/>
            <a:ext cx="11235126" cy="5066676"/>
          </a:xfrm>
        </p:spPr>
        <p:txBody>
          <a:bodyPr/>
          <a:lstStyle/>
          <a:p>
            <a:pPr marL="0" indent="0">
              <a:spcBef>
                <a:spcPts val="0"/>
              </a:spcBef>
              <a:buNone/>
            </a:pPr>
            <a:r>
              <a:rPr lang="en-US" altLang="ja-JP" dirty="0">
                <a:solidFill>
                  <a:schemeClr val="bg1">
                    <a:lumMod val="65000"/>
                    <a:lumOff val="35000"/>
                  </a:schemeClr>
                </a:solidFill>
                <a:latin typeface="Meiryo UI" panose="020B0604030504040204" pitchFamily="50" charset="-128"/>
                <a:ea typeface="Meiryo UI" panose="020B0604030504040204" pitchFamily="50" charset="-128"/>
              </a:rPr>
              <a:t>Liquid Warping GAN with Attention </a:t>
            </a:r>
            <a:r>
              <a:rPr lang="ja-JP" altLang="en-US" dirty="0">
                <a:solidFill>
                  <a:schemeClr val="bg1">
                    <a:lumMod val="65000"/>
                    <a:lumOff val="35000"/>
                  </a:schemeClr>
                </a:solidFill>
                <a:latin typeface="Meiryo UI" panose="020B0604030504040204" pitchFamily="50" charset="-128"/>
                <a:ea typeface="Meiryo UI" panose="020B0604030504040204" pitchFamily="50" charset="-128"/>
              </a:rPr>
              <a:t>を使って、</a:t>
            </a:r>
            <a:endParaRPr lang="en-US" altLang="ja-JP" dirty="0">
              <a:solidFill>
                <a:schemeClr val="bg1">
                  <a:lumMod val="65000"/>
                  <a:lumOff val="35000"/>
                </a:schemeClr>
              </a:solidFill>
              <a:latin typeface="Meiryo UI" panose="020B0604030504040204" pitchFamily="50" charset="-128"/>
              <a:ea typeface="Meiryo UI" panose="020B0604030504040204" pitchFamily="50" charset="-128"/>
            </a:endParaRPr>
          </a:p>
          <a:p>
            <a:pPr marL="0" indent="0">
              <a:spcBef>
                <a:spcPts val="0"/>
              </a:spcBef>
              <a:buNone/>
            </a:pPr>
            <a:r>
              <a:rPr lang="ja-JP" altLang="en-US" dirty="0">
                <a:solidFill>
                  <a:schemeClr val="bg1">
                    <a:lumMod val="65000"/>
                    <a:lumOff val="35000"/>
                  </a:schemeClr>
                </a:solidFill>
                <a:latin typeface="Meiryo UI" panose="020B0604030504040204" pitchFamily="50" charset="-128"/>
                <a:ea typeface="Meiryo UI" panose="020B0604030504040204" pitchFamily="50" charset="-128"/>
              </a:rPr>
              <a:t>「進撃の巨人」ヒロインのミカサに、</a:t>
            </a:r>
            <a:r>
              <a:rPr lang="en-US" altLang="ja-JP" dirty="0">
                <a:solidFill>
                  <a:schemeClr val="bg1">
                    <a:lumMod val="65000"/>
                    <a:lumOff val="35000"/>
                  </a:schemeClr>
                </a:solidFill>
                <a:latin typeface="Meiryo UI" panose="020B0604030504040204" pitchFamily="50" charset="-128"/>
                <a:ea typeface="Meiryo UI" panose="020B0604030504040204" pitchFamily="50" charset="-128"/>
              </a:rPr>
              <a:t>BTS</a:t>
            </a:r>
            <a:r>
              <a:rPr lang="ja-JP" altLang="en-US" dirty="0">
                <a:solidFill>
                  <a:schemeClr val="bg1">
                    <a:lumMod val="65000"/>
                    <a:lumOff val="35000"/>
                  </a:schemeClr>
                </a:solidFill>
                <a:latin typeface="Meiryo UI" panose="020B0604030504040204" pitchFamily="50" charset="-128"/>
                <a:ea typeface="Meiryo UI" panose="020B0604030504040204" pitchFamily="50" charset="-128"/>
              </a:rPr>
              <a:t>の</a:t>
            </a:r>
            <a:r>
              <a:rPr lang="en-US" altLang="ja-JP" dirty="0">
                <a:solidFill>
                  <a:schemeClr val="bg1">
                    <a:lumMod val="65000"/>
                    <a:lumOff val="35000"/>
                  </a:schemeClr>
                </a:solidFill>
                <a:latin typeface="Meiryo UI" panose="020B0604030504040204" pitchFamily="50" charset="-128"/>
                <a:ea typeface="Meiryo UI" panose="020B0604030504040204" pitchFamily="50" charset="-128"/>
              </a:rPr>
              <a:t>Dynamite</a:t>
            </a:r>
            <a:r>
              <a:rPr lang="ja-JP" altLang="en-US" dirty="0">
                <a:solidFill>
                  <a:schemeClr val="bg1">
                    <a:lumMod val="65000"/>
                    <a:lumOff val="35000"/>
                  </a:schemeClr>
                </a:solidFill>
                <a:latin typeface="Meiryo UI" panose="020B0604030504040204" pitchFamily="50" charset="-128"/>
                <a:ea typeface="Meiryo UI" panose="020B0604030504040204" pitchFamily="50" charset="-128"/>
              </a:rPr>
              <a:t>をウォールマリア前で踊ってもらいます！</a:t>
            </a:r>
            <a:endParaRPr lang="en-US" altLang="ja-JP" dirty="0">
              <a:solidFill>
                <a:schemeClr val="bg1">
                  <a:lumMod val="65000"/>
                  <a:lumOff val="35000"/>
                </a:schemeClr>
              </a:solidFill>
              <a:latin typeface="Meiryo UI" panose="020B0604030504040204" pitchFamily="50" charset="-128"/>
              <a:ea typeface="Meiryo UI" panose="020B0604030504040204" pitchFamily="50" charset="-128"/>
            </a:endParaRPr>
          </a:p>
          <a:p>
            <a:endParaRPr lang="en-US" altLang="ja-JP" dirty="0">
              <a:solidFill>
                <a:schemeClr val="bg1">
                  <a:lumMod val="65000"/>
                  <a:lumOff val="35000"/>
                </a:schemeClr>
              </a:solidFill>
              <a:latin typeface="Meiryo UI" panose="020B0604030504040204" pitchFamily="50" charset="-128"/>
              <a:ea typeface="Meiryo UI" panose="020B0604030504040204" pitchFamily="50" charset="-128"/>
            </a:endParaRPr>
          </a:p>
          <a:p>
            <a:endParaRPr lang="en-US" altLang="ja-JP" dirty="0">
              <a:solidFill>
                <a:schemeClr val="bg1">
                  <a:lumMod val="65000"/>
                  <a:lumOff val="35000"/>
                </a:schemeClr>
              </a:solidFill>
              <a:latin typeface="Meiryo UI" panose="020B0604030504040204" pitchFamily="50" charset="-128"/>
              <a:ea typeface="Meiryo UI" panose="020B0604030504040204" pitchFamily="50" charset="-128"/>
            </a:endParaRPr>
          </a:p>
          <a:p>
            <a:pPr marL="0" indent="0">
              <a:buNone/>
            </a:pPr>
            <a:endParaRPr lang="ja-JP" altLang="en-US" dirty="0">
              <a:solidFill>
                <a:schemeClr val="bg1">
                  <a:lumMod val="65000"/>
                  <a:lumOff val="35000"/>
                </a:schemeClr>
              </a:solidFill>
              <a:latin typeface="Meiryo UI" panose="020B0604030504040204" pitchFamily="50" charset="-128"/>
              <a:ea typeface="Meiryo UI" panose="020B0604030504040204" pitchFamily="50" charset="-128"/>
            </a:endParaRPr>
          </a:p>
        </p:txBody>
      </p:sp>
      <p:pic>
        <p:nvPicPr>
          <p:cNvPr id="4" name="Mikasa_完成">
            <a:hlinkClick r:id="" action="ppaction://media"/>
            <a:extLst>
              <a:ext uri="{FF2B5EF4-FFF2-40B4-BE49-F238E27FC236}">
                <a16:creationId xmlns:a16="http://schemas.microsoft.com/office/drawing/2014/main" id="{A5E4B87C-2FD9-4898-AF4A-FDD5C334664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1766" y="2678782"/>
            <a:ext cx="11965309" cy="3937171"/>
          </a:xfrm>
          <a:prstGeom prst="rect">
            <a:avLst/>
          </a:prstGeom>
        </p:spPr>
      </p:pic>
    </p:spTree>
    <p:extLst>
      <p:ext uri="{BB962C8B-B14F-4D97-AF65-F5344CB8AC3E}">
        <p14:creationId xmlns:p14="http://schemas.microsoft.com/office/powerpoint/2010/main" val="1428161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7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0DCA18-A2F4-4C39-AB87-86733262351A}"/>
              </a:ext>
            </a:extLst>
          </p:cNvPr>
          <p:cNvSpPr>
            <a:spLocks noGrp="1"/>
          </p:cNvSpPr>
          <p:nvPr>
            <p:ph type="title"/>
          </p:nvPr>
        </p:nvSpPr>
        <p:spPr/>
        <p:txBody>
          <a:bodyPr>
            <a:normAutofit/>
          </a:bodyPr>
          <a:lstStyle/>
          <a:p>
            <a:r>
              <a:rPr lang="ja-JP" altLang="en-US" sz="4400" dirty="0">
                <a:latin typeface="Meiryo UI" panose="020B0604030504040204" pitchFamily="50" charset="-128"/>
                <a:ea typeface="Meiryo UI" panose="020B0604030504040204" pitchFamily="50" charset="-128"/>
              </a:rPr>
              <a:t>卒 業 制 作</a:t>
            </a:r>
            <a:endParaRPr lang="en-US" altLang="ja-JP" sz="4400" dirty="0">
              <a:latin typeface="Meiryo UI" panose="020B0604030504040204" pitchFamily="50" charset="-128"/>
              <a:ea typeface="Meiryo UI" panose="020B0604030504040204" pitchFamily="50" charset="-128"/>
            </a:endParaRPr>
          </a:p>
        </p:txBody>
      </p:sp>
      <p:sp>
        <p:nvSpPr>
          <p:cNvPr id="10" name="コンテンツ プレースホルダー 9">
            <a:extLst>
              <a:ext uri="{FF2B5EF4-FFF2-40B4-BE49-F238E27FC236}">
                <a16:creationId xmlns:a16="http://schemas.microsoft.com/office/drawing/2014/main" id="{8024E737-A187-4324-9551-AA0E4A18F3EA}"/>
              </a:ext>
            </a:extLst>
          </p:cNvPr>
          <p:cNvSpPr>
            <a:spLocks noGrp="1"/>
          </p:cNvSpPr>
          <p:nvPr>
            <p:ph idx="1"/>
          </p:nvPr>
        </p:nvSpPr>
        <p:spPr/>
        <p:txBody>
          <a:bodyPr/>
          <a:lstStyle/>
          <a:p>
            <a:pPr marL="0" indent="0">
              <a:spcBef>
                <a:spcPts val="0"/>
              </a:spcBef>
              <a:buNone/>
            </a:pPr>
            <a:r>
              <a:rPr kumimoji="1" lang="ja-JP" altLang="en-US" sz="3200" b="0" i="0" u="none" strike="noStrike" kern="1200" cap="none" spc="0" normalizeH="0" baseline="0" noProof="0" dirty="0">
                <a:ln>
                  <a:noFill/>
                </a:ln>
                <a:solidFill>
                  <a:prstClr val="black">
                    <a:lumMod val="65000"/>
                    <a:lumOff val="35000"/>
                  </a:prstClr>
                </a:solidFill>
                <a:effectLst/>
                <a:uLnTx/>
                <a:uFillTx/>
                <a:latin typeface="Tw Cen MT" panose="020B0602020104020603"/>
                <a:ea typeface="ＭＳ Ｐゴシック" panose="020B0600070205080204" pitchFamily="50" charset="-128"/>
                <a:cs typeface="+mn-cs"/>
              </a:rPr>
              <a:t>失敗例１：　</a:t>
            </a:r>
            <a:endParaRPr lang="en-US" altLang="ja-JP" dirty="0">
              <a:solidFill>
                <a:schemeClr val="bg1">
                  <a:lumMod val="65000"/>
                  <a:lumOff val="35000"/>
                </a:schemeClr>
              </a:solidFill>
            </a:endParaRPr>
          </a:p>
          <a:p>
            <a:endParaRPr lang="en-US" altLang="ja-JP" dirty="0">
              <a:solidFill>
                <a:schemeClr val="bg1">
                  <a:lumMod val="65000"/>
                  <a:lumOff val="35000"/>
                </a:schemeClr>
              </a:solidFill>
            </a:endParaRPr>
          </a:p>
          <a:p>
            <a:pPr marL="0" indent="0">
              <a:buNone/>
            </a:pPr>
            <a:endParaRPr lang="ja-JP" altLang="en-US" dirty="0">
              <a:solidFill>
                <a:schemeClr val="bg1">
                  <a:lumMod val="65000"/>
                  <a:lumOff val="35000"/>
                </a:schemeClr>
              </a:solidFill>
            </a:endParaRPr>
          </a:p>
        </p:txBody>
      </p:sp>
      <p:sp>
        <p:nvSpPr>
          <p:cNvPr id="5" name="テキスト ボックス 4">
            <a:extLst>
              <a:ext uri="{FF2B5EF4-FFF2-40B4-BE49-F238E27FC236}">
                <a16:creationId xmlns:a16="http://schemas.microsoft.com/office/drawing/2014/main" id="{C8391860-5690-4222-8929-062F5B953F29}"/>
              </a:ext>
            </a:extLst>
          </p:cNvPr>
          <p:cNvSpPr txBox="1"/>
          <p:nvPr/>
        </p:nvSpPr>
        <p:spPr>
          <a:xfrm>
            <a:off x="734087" y="6115204"/>
            <a:ext cx="11428932" cy="461665"/>
          </a:xfrm>
          <a:prstGeom prst="rect">
            <a:avLst/>
          </a:prstGeom>
          <a:noFill/>
        </p:spPr>
        <p:txBody>
          <a:bodyPr wrap="square" rtlCol="0">
            <a:spAutoFit/>
          </a:bodyPr>
          <a:lstStyle/>
          <a:p>
            <a:r>
              <a:rPr kumimoji="1" lang="ja-JP" altLang="en-US" sz="2400" dirty="0">
                <a:solidFill>
                  <a:schemeClr val="bg2"/>
                </a:solidFill>
                <a:latin typeface="Meiryo UI" panose="020B0604030504040204" pitchFamily="50" charset="-128"/>
                <a:ea typeface="Meiryo UI" panose="020B0604030504040204" pitchFamily="50" charset="-128"/>
              </a:rPr>
              <a:t>要改善点：動画生成後、ダンスの動きが極端に早くなってしまって音楽に合わない</a:t>
            </a:r>
            <a:r>
              <a:rPr kumimoji="1" lang="en-US" altLang="ja-JP" sz="2400" dirty="0">
                <a:solidFill>
                  <a:schemeClr val="bg2"/>
                </a:solidFill>
                <a:latin typeface="Meiryo UI" panose="020B0604030504040204" pitchFamily="50" charset="-128"/>
                <a:ea typeface="Meiryo UI" panose="020B0604030504040204" pitchFamily="50" charset="-128"/>
              </a:rPr>
              <a:t>(</a:t>
            </a:r>
            <a:r>
              <a:rPr kumimoji="1" lang="ja-JP" altLang="en-US" sz="2400" dirty="0">
                <a:solidFill>
                  <a:schemeClr val="bg2"/>
                </a:solidFill>
                <a:latin typeface="Meiryo UI" panose="020B0604030504040204" pitchFamily="50" charset="-128"/>
                <a:ea typeface="Meiryo UI" panose="020B0604030504040204" pitchFamily="50" charset="-128"/>
              </a:rPr>
              <a:t>約</a:t>
            </a:r>
            <a:r>
              <a:rPr kumimoji="1" lang="en-US" altLang="ja-JP" sz="2400" dirty="0">
                <a:solidFill>
                  <a:schemeClr val="bg2"/>
                </a:solidFill>
                <a:latin typeface="Meiryo UI" panose="020B0604030504040204" pitchFamily="50" charset="-128"/>
                <a:ea typeface="Meiryo UI" panose="020B0604030504040204" pitchFamily="50" charset="-128"/>
              </a:rPr>
              <a:t>4</a:t>
            </a:r>
            <a:r>
              <a:rPr kumimoji="1" lang="ja-JP" altLang="en-US" sz="2400" dirty="0">
                <a:solidFill>
                  <a:schemeClr val="bg2"/>
                </a:solidFill>
                <a:latin typeface="Meiryo UI" panose="020B0604030504040204" pitchFamily="50" charset="-128"/>
                <a:ea typeface="Meiryo UI" panose="020B0604030504040204" pitchFamily="50" charset="-128"/>
              </a:rPr>
              <a:t>倍速</a:t>
            </a:r>
            <a:r>
              <a:rPr kumimoji="1" lang="en-US" altLang="ja-JP" sz="2400" dirty="0">
                <a:solidFill>
                  <a:schemeClr val="bg2"/>
                </a:solidFill>
                <a:latin typeface="Meiryo UI" panose="020B0604030504040204" pitchFamily="50" charset="-128"/>
                <a:ea typeface="Meiryo UI" panose="020B0604030504040204" pitchFamily="50" charset="-128"/>
              </a:rPr>
              <a:t>)</a:t>
            </a:r>
            <a:endParaRPr kumimoji="1" lang="ja-JP" altLang="en-US" sz="2400" dirty="0">
              <a:solidFill>
                <a:schemeClr val="bg2"/>
              </a:solidFill>
              <a:latin typeface="Meiryo UI" panose="020B0604030504040204" pitchFamily="50" charset="-128"/>
              <a:ea typeface="Meiryo UI" panose="020B0604030504040204" pitchFamily="50" charset="-128"/>
            </a:endParaRPr>
          </a:p>
        </p:txBody>
      </p:sp>
      <p:pic>
        <p:nvPicPr>
          <p:cNvPr id="4" name="download (2)">
            <a:hlinkClick r:id="" action="ppaction://media"/>
            <a:extLst>
              <a:ext uri="{FF2B5EF4-FFF2-40B4-BE49-F238E27FC236}">
                <a16:creationId xmlns:a16="http://schemas.microsoft.com/office/drawing/2014/main" id="{757568B4-565A-477B-BFB8-5446BA996BE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43502" y="2268348"/>
            <a:ext cx="11195350" cy="3683817"/>
          </a:xfrm>
          <a:prstGeom prst="rect">
            <a:avLst/>
          </a:prstGeom>
        </p:spPr>
      </p:pic>
    </p:spTree>
    <p:extLst>
      <p:ext uri="{BB962C8B-B14F-4D97-AF65-F5344CB8AC3E}">
        <p14:creationId xmlns:p14="http://schemas.microsoft.com/office/powerpoint/2010/main" val="3281675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97"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0DCA18-A2F4-4C39-AB87-86733262351A}"/>
              </a:ext>
            </a:extLst>
          </p:cNvPr>
          <p:cNvSpPr>
            <a:spLocks noGrp="1"/>
          </p:cNvSpPr>
          <p:nvPr>
            <p:ph type="title"/>
          </p:nvPr>
        </p:nvSpPr>
        <p:spPr/>
        <p:txBody>
          <a:bodyPr>
            <a:normAutofit/>
          </a:bodyPr>
          <a:lstStyle/>
          <a:p>
            <a:r>
              <a:rPr lang="ja-JP" altLang="en-US" sz="4400" dirty="0">
                <a:latin typeface="Meiryo UI" panose="020B0604030504040204" pitchFamily="50" charset="-128"/>
                <a:ea typeface="Meiryo UI" panose="020B0604030504040204" pitchFamily="50" charset="-128"/>
              </a:rPr>
              <a:t>卒 業 制 作</a:t>
            </a:r>
            <a:endParaRPr lang="en-US" altLang="ja-JP" sz="4400" dirty="0">
              <a:latin typeface="Meiryo UI" panose="020B0604030504040204" pitchFamily="50" charset="-128"/>
              <a:ea typeface="Meiryo UI" panose="020B0604030504040204" pitchFamily="50" charset="-128"/>
            </a:endParaRPr>
          </a:p>
        </p:txBody>
      </p:sp>
      <p:sp>
        <p:nvSpPr>
          <p:cNvPr id="10" name="コンテンツ プレースホルダー 9">
            <a:extLst>
              <a:ext uri="{FF2B5EF4-FFF2-40B4-BE49-F238E27FC236}">
                <a16:creationId xmlns:a16="http://schemas.microsoft.com/office/drawing/2014/main" id="{8024E737-A187-4324-9551-AA0E4A18F3EA}"/>
              </a:ext>
            </a:extLst>
          </p:cNvPr>
          <p:cNvSpPr>
            <a:spLocks noGrp="1"/>
          </p:cNvSpPr>
          <p:nvPr>
            <p:ph idx="1"/>
          </p:nvPr>
        </p:nvSpPr>
        <p:spPr/>
        <p:txBody>
          <a:bodyPr/>
          <a:lstStyle/>
          <a:p>
            <a:pPr marL="0" indent="0">
              <a:spcBef>
                <a:spcPts val="0"/>
              </a:spcBef>
              <a:buNone/>
            </a:pPr>
            <a:r>
              <a:rPr kumimoji="1" lang="ja-JP" altLang="en-US" sz="3200" b="0" i="0" u="none" strike="noStrike" kern="1200" cap="none" spc="0" normalizeH="0" baseline="0" noProof="0" dirty="0">
                <a:ln>
                  <a:noFill/>
                </a:ln>
                <a:solidFill>
                  <a:prstClr val="black">
                    <a:lumMod val="65000"/>
                    <a:lumOff val="35000"/>
                  </a:prstClr>
                </a:solidFill>
                <a:effectLst/>
                <a:uLnTx/>
                <a:uFillTx/>
                <a:latin typeface="Tw Cen MT" panose="020B0602020104020603"/>
                <a:ea typeface="ＭＳ Ｐゴシック" panose="020B0600070205080204" pitchFamily="50" charset="-128"/>
                <a:cs typeface="+mn-cs"/>
              </a:rPr>
              <a:t>失敗例２：　</a:t>
            </a:r>
            <a:endParaRPr lang="en-US" altLang="ja-JP" dirty="0">
              <a:solidFill>
                <a:schemeClr val="bg1">
                  <a:lumMod val="65000"/>
                  <a:lumOff val="35000"/>
                </a:schemeClr>
              </a:solidFill>
            </a:endParaRPr>
          </a:p>
          <a:p>
            <a:endParaRPr lang="en-US" altLang="ja-JP" dirty="0">
              <a:solidFill>
                <a:schemeClr val="bg1">
                  <a:lumMod val="65000"/>
                  <a:lumOff val="35000"/>
                </a:schemeClr>
              </a:solidFill>
            </a:endParaRPr>
          </a:p>
          <a:p>
            <a:pPr marL="0" indent="0">
              <a:buNone/>
            </a:pPr>
            <a:endParaRPr lang="ja-JP" altLang="en-US" dirty="0">
              <a:solidFill>
                <a:schemeClr val="bg1">
                  <a:lumMod val="65000"/>
                  <a:lumOff val="35000"/>
                </a:schemeClr>
              </a:solidFill>
            </a:endParaRPr>
          </a:p>
        </p:txBody>
      </p:sp>
      <p:sp>
        <p:nvSpPr>
          <p:cNvPr id="5" name="テキスト ボックス 4">
            <a:extLst>
              <a:ext uri="{FF2B5EF4-FFF2-40B4-BE49-F238E27FC236}">
                <a16:creationId xmlns:a16="http://schemas.microsoft.com/office/drawing/2014/main" id="{C8391860-5690-4222-8929-062F5B953F29}"/>
              </a:ext>
            </a:extLst>
          </p:cNvPr>
          <p:cNvSpPr txBox="1"/>
          <p:nvPr/>
        </p:nvSpPr>
        <p:spPr>
          <a:xfrm>
            <a:off x="724943" y="6115204"/>
            <a:ext cx="11194594" cy="461665"/>
          </a:xfrm>
          <a:prstGeom prst="rect">
            <a:avLst/>
          </a:prstGeom>
          <a:noFill/>
        </p:spPr>
        <p:txBody>
          <a:bodyPr wrap="square" rtlCol="0">
            <a:spAutoFit/>
          </a:bodyPr>
          <a:lstStyle/>
          <a:p>
            <a:r>
              <a:rPr kumimoji="1" lang="ja-JP" altLang="en-US" sz="2400" dirty="0">
                <a:solidFill>
                  <a:schemeClr val="bg2"/>
                </a:solidFill>
                <a:latin typeface="Meiryo UI" panose="020B0604030504040204" pitchFamily="50" charset="-128"/>
                <a:ea typeface="Meiryo UI" panose="020B0604030504040204" pitchFamily="50" charset="-128"/>
              </a:rPr>
              <a:t>要改善点：画像選びとても重要！正面じゃないから顔が不気味＆装備がそのままで変！</a:t>
            </a:r>
          </a:p>
        </p:txBody>
      </p:sp>
      <p:pic>
        <p:nvPicPr>
          <p:cNvPr id="3" name="X_LivaixBTS">
            <a:hlinkClick r:id="" action="ppaction://media"/>
            <a:extLst>
              <a:ext uri="{FF2B5EF4-FFF2-40B4-BE49-F238E27FC236}">
                <a16:creationId xmlns:a16="http://schemas.microsoft.com/office/drawing/2014/main" id="{3D209CB0-3366-48B2-8676-1A39934AB69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9057" y="2224928"/>
            <a:ext cx="11600965" cy="3817284"/>
          </a:xfrm>
          <a:prstGeom prst="rect">
            <a:avLst/>
          </a:prstGeom>
        </p:spPr>
      </p:pic>
    </p:spTree>
    <p:extLst>
      <p:ext uri="{BB962C8B-B14F-4D97-AF65-F5344CB8AC3E}">
        <p14:creationId xmlns:p14="http://schemas.microsoft.com/office/powerpoint/2010/main" val="3634690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96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 presetClass="mediacall" presetSubtype="0" fill="hold" nodeType="clickEffect">
                                  <p:stCondLst>
                                    <p:cond delay="0"/>
                                  </p:stCondLst>
                                  <p:childTnLst>
                                    <p:cmd type="call" cmd="togglePause">
                                      <p:cBhvr>
                                        <p:cTn id="10" dur="1" fill="hold"/>
                                        <p:tgtEl>
                                          <p:spTgt spid="3"/>
                                        </p:tgtEl>
                                      </p:cBhvr>
                                    </p:cmd>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 calcmode="lin" valueType="num">
                                      <p:cBhvr additive="base">
                                        <p:cTn id="15"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3"/>
                </p:tgtEl>
              </p:cMediaNode>
            </p:vide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回路">
  <a:themeElements>
    <a:clrScheme name="回路">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回路">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路">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1_回路">
  <a:themeElements>
    <a:clrScheme name="回路">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回路">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路">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TM04033919[[fn=回路]]</Template>
  <TotalTime>11173</TotalTime>
  <Words>1800</Words>
  <Application>Microsoft Office PowerPoint</Application>
  <PresentationFormat>ワイド画面</PresentationFormat>
  <Paragraphs>216</Paragraphs>
  <Slides>20</Slides>
  <Notes>11</Notes>
  <HiddenSlides>0</HiddenSlides>
  <MMClips>6</MMClips>
  <ScaleCrop>false</ScaleCrop>
  <HeadingPairs>
    <vt:vector size="6" baseType="variant">
      <vt:variant>
        <vt:lpstr>使用されているフォント</vt:lpstr>
      </vt:variant>
      <vt:variant>
        <vt:i4>13</vt:i4>
      </vt:variant>
      <vt:variant>
        <vt:lpstr>テーマ</vt:lpstr>
      </vt:variant>
      <vt:variant>
        <vt:i4>2</vt:i4>
      </vt:variant>
      <vt:variant>
        <vt:lpstr>スライド タイトル</vt:lpstr>
      </vt:variant>
      <vt:variant>
        <vt:i4>20</vt:i4>
      </vt:variant>
    </vt:vector>
  </HeadingPairs>
  <TitlesOfParts>
    <vt:vector size="35" baseType="lpstr">
      <vt:lpstr>\30D2ラギノ角ゴPro W3</vt:lpstr>
      <vt:lpstr>HGS創英角ﾎﾟｯﾌﾟ体</vt:lpstr>
      <vt:lpstr>MathJax_Main</vt:lpstr>
      <vt:lpstr>MathJax_Math-italic</vt:lpstr>
      <vt:lpstr>Meiryo UI</vt:lpstr>
      <vt:lpstr>Meiryo</vt:lpstr>
      <vt:lpstr>游ゴシック</vt:lpstr>
      <vt:lpstr>arial</vt:lpstr>
      <vt:lpstr>arial</vt:lpstr>
      <vt:lpstr>Helvetica</vt:lpstr>
      <vt:lpstr>Roboto</vt:lpstr>
      <vt:lpstr>Tw Cen MT</vt:lpstr>
      <vt:lpstr>Wingdings</vt:lpstr>
      <vt:lpstr>回路</vt:lpstr>
      <vt:lpstr>1_回路</vt:lpstr>
      <vt:lpstr>　卒業制作発表 （AI技術論文実装アプリ）　</vt:lpstr>
      <vt:lpstr>Agenda</vt:lpstr>
      <vt:lpstr>AI画像生成モデル（GAN）とは？</vt:lpstr>
      <vt:lpstr>卒 業 制 作</vt:lpstr>
      <vt:lpstr>論 文 概 要</vt:lpstr>
      <vt:lpstr>論 文 概 要</vt:lpstr>
      <vt:lpstr>卒 業 制 作</vt:lpstr>
      <vt:lpstr>卒 業 制 作</vt:lpstr>
      <vt:lpstr>卒 業 制 作</vt:lpstr>
      <vt:lpstr>卒 業 制 作</vt:lpstr>
      <vt:lpstr>卒 業 制 作</vt:lpstr>
      <vt:lpstr>卒 業 制 作</vt:lpstr>
      <vt:lpstr>卒 業 制 作</vt:lpstr>
      <vt:lpstr>卒 業 制 作</vt:lpstr>
      <vt:lpstr>Q ＆ A</vt:lpstr>
      <vt:lpstr>Appendix</vt:lpstr>
      <vt:lpstr>卒業制作</vt:lpstr>
      <vt:lpstr>卒業制作</vt:lpstr>
      <vt:lpstr>AIのおもしろ活用事例　１</vt:lpstr>
      <vt:lpstr>AIのおもしろ活用事例　２</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メディアショップ わんだーゲーム本舗様向け AI導入・運用計画プラン</dc:title>
  <dc:creator>須原　瑞穂</dc:creator>
  <cp:lastModifiedBy>須原　瑞穂</cp:lastModifiedBy>
  <cp:revision>259</cp:revision>
  <dcterms:created xsi:type="dcterms:W3CDTF">2021-10-16T08:38:31Z</dcterms:created>
  <dcterms:modified xsi:type="dcterms:W3CDTF">2022-02-13T12:03:47Z</dcterms:modified>
</cp:coreProperties>
</file>